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2"/>
  </p:notesMasterIdLst>
  <p:handoutMasterIdLst>
    <p:handoutMasterId r:id="rId13"/>
  </p:handoutMasterIdLst>
  <p:sldIdLst>
    <p:sldId id="258" r:id="rId3"/>
    <p:sldId id="268" r:id="rId4"/>
    <p:sldId id="269" r:id="rId5"/>
    <p:sldId id="270" r:id="rId6"/>
    <p:sldId id="271" r:id="rId7"/>
    <p:sldId id="272" r:id="rId8"/>
    <p:sldId id="273" r:id="rId9"/>
    <p:sldId id="274" r:id="rId10"/>
    <p:sldId id="275" r:id="rId11"/>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97" autoAdjust="0"/>
    <p:restoredTop sz="95508" autoAdjust="0"/>
  </p:normalViewPr>
  <p:slideViewPr>
    <p:cSldViewPr snapToGrid="0">
      <p:cViewPr varScale="1">
        <p:scale>
          <a:sx n="40" d="100"/>
          <a:sy n="40" d="100"/>
        </p:scale>
        <p:origin x="148" y="44"/>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6/20/2018</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6/20/2018</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58019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8</a:t>
            </a:fld>
            <a:endParaRPr lang="en-US" dirty="0"/>
          </a:p>
        </p:txBody>
      </p:sp>
    </p:spTree>
    <p:extLst>
      <p:ext uri="{BB962C8B-B14F-4D97-AF65-F5344CB8AC3E}">
        <p14:creationId xmlns:p14="http://schemas.microsoft.com/office/powerpoint/2010/main" val="1532333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a:t>Click icon to add picture</a:t>
            </a:r>
            <a:endParaRPr lang="en-US" dirty="0"/>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pn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png"/><Relationship Id="rId33" Type="http://schemas.openxmlformats.org/officeDocument/2006/relationships/image" Target="../media/image33.jpe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3.png"/><Relationship Id="rId7" Type="http://schemas.openxmlformats.org/officeDocument/2006/relationships/image" Target="../media/image78.jpeg"/><Relationship Id="rId12"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6.png"/><Relationship Id="rId7"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eg"/><Relationship Id="rId10" Type="http://schemas.openxmlformats.org/officeDocument/2006/relationships/image" Target="../media/image90.png"/><Relationship Id="rId4" Type="http://schemas.openxmlformats.org/officeDocument/2006/relationships/image" Target="../media/image57.jpeg"/><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4.jpe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21.jpeg"/><Relationship Id="rId10" Type="http://schemas.openxmlformats.org/officeDocument/2006/relationships/image" Target="../media/image96.png"/><Relationship Id="rId4" Type="http://schemas.openxmlformats.org/officeDocument/2006/relationships/image" Target="../media/image18.jpeg"/><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00.png"/><Relationship Id="rId4" Type="http://schemas.openxmlformats.org/officeDocument/2006/relationships/image" Target="../media/image38.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3.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33.jpeg"/><Relationship Id="rId9" Type="http://schemas.openxmlformats.org/officeDocument/2006/relationships/image" Target="../media/image105.png"/><Relationship Id="rId14"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3.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6359279" y="13751579"/>
            <a:ext cx="1839915" cy="92461"/>
          </a:xfrm>
        </p:spPr>
        <p:txBody>
          <a:bodyPr/>
          <a:lstStyle/>
          <a:p>
            <a:r>
              <a:rPr lang="en-US"/>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1125125" y="13751579"/>
            <a:ext cx="5284185" cy="92461"/>
          </a:xfrm>
        </p:spPr>
        <p:txBody>
          <a:bodyPr/>
          <a:lstStyle/>
          <a:p>
            <a:r>
              <a:rPr lang="en-US"/>
              <a:t>Confidential Property of Schneider Electric |</a:t>
            </a:r>
            <a:endParaRPr lang="en-US" dirty="0"/>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169360" y="9324450"/>
            <a:ext cx="18284317" cy="3528242"/>
            <a:chOff x="4736959" y="7669765"/>
            <a:chExt cx="18284316" cy="3528242"/>
          </a:xfrm>
        </p:grpSpPr>
        <p:grpSp>
          <p:nvGrpSpPr>
            <p:cNvPr id="4" name="Group 3">
              <a:extLst>
                <a:ext uri="{FF2B5EF4-FFF2-40B4-BE49-F238E27FC236}">
                  <a16:creationId xmlns:a16="http://schemas.microsoft.com/office/drawing/2014/main" id="{3B426AC4-9DF1-46D8-853E-023B92EB7607}"/>
                </a:ext>
              </a:extLst>
            </p:cNvPr>
            <p:cNvGrpSpPr/>
            <p:nvPr/>
          </p:nvGrpSpPr>
          <p:grpSpPr>
            <a:xfrm>
              <a:off x="14327549" y="7669765"/>
              <a:ext cx="8693726" cy="3528242"/>
              <a:chOff x="202173" y="-42082"/>
              <a:chExt cx="8693726" cy="3406672"/>
            </a:xfrm>
          </p:grpSpPr>
          <p:sp>
            <p:nvSpPr>
              <p:cNvPr id="5" name="TextBox 4">
                <a:extLst>
                  <a:ext uri="{FF2B5EF4-FFF2-40B4-BE49-F238E27FC236}">
                    <a16:creationId xmlns:a16="http://schemas.microsoft.com/office/drawing/2014/main" id="{1ED24621-2E5C-4886-AB99-837766598DB5}"/>
                  </a:ext>
                </a:extLst>
              </p:cNvPr>
              <p:cNvSpPr txBox="1"/>
              <p:nvPr/>
            </p:nvSpPr>
            <p:spPr>
              <a:xfrm>
                <a:off x="3540350" y="-33903"/>
                <a:ext cx="2413822" cy="69092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Valdemar Berlanga </a:t>
                </a:r>
              </a:p>
              <a:p>
                <a:r>
                  <a:rPr lang="en-US" sz="1049" b="1" dirty="0">
                    <a:solidFill>
                      <a:schemeClr val="bg1"/>
                    </a:solidFill>
                  </a:rPr>
                  <a:t>                 </a:t>
                </a:r>
                <a:r>
                  <a:rPr lang="en-US" sz="800" b="1" dirty="0">
                    <a:solidFill>
                      <a:schemeClr val="bg1"/>
                    </a:solidFill>
                  </a:rPr>
                  <a:t>PIIT QVE Engr Mgr, </a:t>
                </a:r>
                <a:r>
                  <a:rPr lang="en-US" sz="400" b="1" dirty="0">
                    <a:solidFill>
                      <a:schemeClr val="bg1"/>
                    </a:solidFill>
                  </a:rPr>
                  <a:t>MTY MEX</a:t>
                </a:r>
              </a:p>
              <a:p>
                <a:r>
                  <a:rPr lang="es-MX" sz="800" dirty="0">
                    <a:solidFill>
                      <a:schemeClr val="bg1"/>
                    </a:solidFill>
                  </a:rPr>
                  <a:t>                      QVE/CoS/Design/Reverse Eng/</a:t>
                </a:r>
              </a:p>
              <a:p>
                <a:r>
                  <a:rPr lang="es-MX" sz="800" dirty="0">
                    <a:solidFill>
                      <a:schemeClr val="bg1"/>
                    </a:solidFill>
                  </a:rPr>
                  <a:t>                      Materials Eng</a:t>
                </a:r>
                <a:endParaRPr lang="en-US" sz="1001" dirty="0">
                  <a:solidFill>
                    <a:schemeClr val="bg1"/>
                  </a:solidFill>
                </a:endParaRPr>
              </a:p>
            </p:txBody>
          </p:sp>
          <p:sp>
            <p:nvSpPr>
              <p:cNvPr id="6" name="Oval 5">
                <a:extLst>
                  <a:ext uri="{FF2B5EF4-FFF2-40B4-BE49-F238E27FC236}">
                    <a16:creationId xmlns:a16="http://schemas.microsoft.com/office/drawing/2014/main" id="{26763B03-A0E2-4690-87F2-25BC46136FDB}"/>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15930" y="930410"/>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486446" y="1900903"/>
                <a:ext cx="2422500"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0" name="Oval 9">
                <a:extLst>
                  <a:ext uri="{FF2B5EF4-FFF2-40B4-BE49-F238E27FC236}">
                    <a16:creationId xmlns:a16="http://schemas.microsoft.com/office/drawing/2014/main" id="{6908D1A6-274A-4977-9471-636BE1DA7E31}"/>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82A7BAE-9FDA-4AEF-8D4C-F99BC1D9535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12" name="TextBox 11">
                <a:extLst>
                  <a:ext uri="{FF2B5EF4-FFF2-40B4-BE49-F238E27FC236}">
                    <a16:creationId xmlns:a16="http://schemas.microsoft.com/office/drawing/2014/main" id="{4E48BF11-42BC-4693-896D-396FBB687E30}"/>
                  </a:ext>
                </a:extLst>
              </p:cNvPr>
              <p:cNvSpPr txBox="1"/>
              <p:nvPr/>
            </p:nvSpPr>
            <p:spPr>
              <a:xfrm>
                <a:off x="3533695" y="1860799"/>
                <a:ext cx="2427135"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a:t>
                </a:r>
              </a:p>
              <a:p>
                <a:r>
                  <a:rPr lang="en-US" sz="1100" dirty="0">
                    <a:solidFill>
                      <a:schemeClr val="bg1"/>
                    </a:solidFill>
                  </a:rPr>
                  <a:t>                 </a:t>
                </a:r>
                <a:r>
                  <a:rPr lang="en-US" sz="700" dirty="0">
                    <a:solidFill>
                      <a:schemeClr val="bg1"/>
                    </a:solidFill>
                  </a:rPr>
                  <a:t>Design 2D 3D / Geomagic Dx</a:t>
                </a:r>
              </a:p>
            </p:txBody>
          </p:sp>
          <p:sp>
            <p:nvSpPr>
              <p:cNvPr id="13" name="Oval 12">
                <a:extLst>
                  <a:ext uri="{FF2B5EF4-FFF2-40B4-BE49-F238E27FC236}">
                    <a16:creationId xmlns:a16="http://schemas.microsoft.com/office/drawing/2014/main" id="{26525F68-3E27-4B83-82B4-786D315DBBD9}"/>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DA616C0-9A60-4C73-A1EF-E433A3A183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15" name="TextBox 14">
                <a:extLst>
                  <a:ext uri="{FF2B5EF4-FFF2-40B4-BE49-F238E27FC236}">
                    <a16:creationId xmlns:a16="http://schemas.microsoft.com/office/drawing/2014/main" id="{4474B860-4161-4458-80C9-3A3B7A39B6E4}"/>
                  </a:ext>
                </a:extLst>
              </p:cNvPr>
              <p:cNvSpPr txBox="1"/>
              <p:nvPr/>
            </p:nvSpPr>
            <p:spPr>
              <a:xfrm>
                <a:off x="3533696" y="2655664"/>
                <a:ext cx="2427134" cy="624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Yadira Zamora</a:t>
                </a:r>
              </a:p>
              <a:p>
                <a:r>
                  <a:rPr lang="en-US" sz="1100" b="1" dirty="0">
                    <a:solidFill>
                      <a:schemeClr val="bg1"/>
                    </a:solidFill>
                  </a:rPr>
                  <a:t>                  </a:t>
                </a:r>
                <a:r>
                  <a:rPr lang="en-US" sz="900" b="1" dirty="0">
                    <a:solidFill>
                      <a:schemeClr val="bg1"/>
                    </a:solidFill>
                  </a:rPr>
                  <a:t>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sp>
            <p:nvSpPr>
              <p:cNvPr id="16" name="Oval 15">
                <a:extLst>
                  <a:ext uri="{FF2B5EF4-FFF2-40B4-BE49-F238E27FC236}">
                    <a16:creationId xmlns:a16="http://schemas.microsoft.com/office/drawing/2014/main" id="{79B2B6F1-AB8D-44A1-A0BF-69D51E72396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BC5F2D4-B969-45A4-879F-AF3545118F9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202173" y="924339"/>
                <a:ext cx="13757"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3088379" y="924339"/>
                <a:ext cx="0" cy="2073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4D911C-E0B0-4834-AC46-AA52A5937EA0}"/>
                  </a:ext>
                </a:extLst>
              </p:cNvPr>
              <p:cNvCxnSpPr>
                <a:cxnSpLocks/>
              </p:cNvCxnSpPr>
              <p:nvPr/>
            </p:nvCxnSpPr>
            <p:spPr>
              <a:xfrm>
                <a:off x="3627780" y="924339"/>
                <a:ext cx="2477036"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3AA6CE6-02AC-46B6-895D-5C53808AF0E6}"/>
                  </a:ext>
                </a:extLst>
              </p:cNvPr>
              <p:cNvCxnSpPr>
                <a:cxnSpLocks/>
              </p:cNvCxnSpPr>
              <p:nvPr/>
            </p:nvCxnSpPr>
            <p:spPr>
              <a:xfrm>
                <a:off x="6104816" y="924339"/>
                <a:ext cx="0" cy="128130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6117240" y="1426744"/>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6117240" y="2202874"/>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6516286" y="1092752"/>
                <a:ext cx="2379613" cy="5944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Karen Puente</a:t>
                </a:r>
              </a:p>
              <a:p>
                <a:r>
                  <a:rPr lang="en-US" sz="1100" b="1" dirty="0">
                    <a:solidFill>
                      <a:schemeClr val="bg1"/>
                    </a:solidFill>
                  </a:rPr>
                  <a:t>                 </a:t>
                </a:r>
                <a:r>
                  <a:rPr lang="en-US" sz="900" b="1" dirty="0">
                    <a:solidFill>
                      <a:schemeClr val="bg1"/>
                    </a:solidFill>
                  </a:rPr>
                  <a:t>Designer, </a:t>
                </a:r>
                <a:r>
                  <a:rPr lang="en-US" sz="5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1" name="Oval 30">
                <a:extLst>
                  <a:ext uri="{FF2B5EF4-FFF2-40B4-BE49-F238E27FC236}">
                    <a16:creationId xmlns:a16="http://schemas.microsoft.com/office/drawing/2014/main" id="{5B54A8C2-80CE-4D55-ADE6-DD361CC76290}"/>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C676D53C-3593-4887-9A67-D9DA01AE12A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33" name="TextBox 32">
                <a:extLst>
                  <a:ext uri="{FF2B5EF4-FFF2-40B4-BE49-F238E27FC236}">
                    <a16:creationId xmlns:a16="http://schemas.microsoft.com/office/drawing/2014/main" id="{0FCF87DA-39A1-4606-9803-7DA1C6633DB3}"/>
                  </a:ext>
                </a:extLst>
              </p:cNvPr>
              <p:cNvSpPr txBox="1"/>
              <p:nvPr/>
            </p:nvSpPr>
            <p:spPr>
              <a:xfrm>
                <a:off x="6504978" y="1860800"/>
                <a:ext cx="2384251"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Hector Corpus</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                                </a:t>
                </a:r>
                <a:r>
                  <a:rPr lang="en-US" sz="700" dirty="0">
                    <a:solidFill>
                      <a:schemeClr val="bg1"/>
                    </a:solidFill>
                  </a:rPr>
                  <a:t>Design 2D 3D / Geomagic ctrl</a:t>
                </a:r>
              </a:p>
            </p:txBody>
          </p:sp>
          <p:sp>
            <p:nvSpPr>
              <p:cNvPr id="34" name="Oval 33">
                <a:extLst>
                  <a:ext uri="{FF2B5EF4-FFF2-40B4-BE49-F238E27FC236}">
                    <a16:creationId xmlns:a16="http://schemas.microsoft.com/office/drawing/2014/main" id="{447C02F5-B148-43B0-B4D6-934FD3592082}"/>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A5E33070-163A-4F45-931B-BD7009AA733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36" name="TextBox 35">
                <a:extLst>
                  <a:ext uri="{FF2B5EF4-FFF2-40B4-BE49-F238E27FC236}">
                    <a16:creationId xmlns:a16="http://schemas.microsoft.com/office/drawing/2014/main" id="{68E7D583-4FB5-49BB-82B1-ACCE424A3C64}"/>
                  </a:ext>
                </a:extLst>
              </p:cNvPr>
              <p:cNvSpPr txBox="1"/>
              <p:nvPr/>
            </p:nvSpPr>
            <p:spPr>
              <a:xfrm>
                <a:off x="616959" y="1099802"/>
                <a:ext cx="2281443"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700" dirty="0">
                    <a:solidFill>
                      <a:schemeClr val="bg1"/>
                    </a:solidFill>
                  </a:rPr>
                  <a:t>P                     </a:t>
                </a:r>
                <a:r>
                  <a:rPr lang="en-US" sz="700" dirty="0" err="1">
                    <a:solidFill>
                      <a:schemeClr val="bg1"/>
                    </a:solidFill>
                  </a:rPr>
                  <a:t>lastics</a:t>
                </a:r>
                <a:r>
                  <a:rPr lang="en-US" sz="700" dirty="0">
                    <a:solidFill>
                      <a:schemeClr val="bg1"/>
                    </a:solidFill>
                  </a:rPr>
                  <a:t>/QVE -COS</a:t>
                </a:r>
                <a:endParaRPr lang="en-US" sz="900" dirty="0">
                  <a:solidFill>
                    <a:schemeClr val="bg1"/>
                  </a:solidFill>
                </a:endParaRPr>
              </a:p>
            </p:txBody>
          </p:sp>
          <p:sp>
            <p:nvSpPr>
              <p:cNvPr id="37" name="Oval 36">
                <a:extLst>
                  <a:ext uri="{FF2B5EF4-FFF2-40B4-BE49-F238E27FC236}">
                    <a16:creationId xmlns:a16="http://schemas.microsoft.com/office/drawing/2014/main" id="{C43AA9A7-6D5F-4109-8E94-500EE18E785B}"/>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C6D48E3-A62A-40DA-B1DE-3BCA9A1FC4E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39" name="TextBox 38">
                <a:extLst>
                  <a:ext uri="{FF2B5EF4-FFF2-40B4-BE49-F238E27FC236}">
                    <a16:creationId xmlns:a16="http://schemas.microsoft.com/office/drawing/2014/main" id="{5ABC88DE-52D0-4AAF-8C0B-74A05A02B01F}"/>
                  </a:ext>
                </a:extLst>
              </p:cNvPr>
              <p:cNvSpPr txBox="1"/>
              <p:nvPr/>
            </p:nvSpPr>
            <p:spPr>
              <a:xfrm>
                <a:off x="3693326" y="1077168"/>
                <a:ext cx="2267559" cy="65377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0" name="Oval 39">
                <a:extLst>
                  <a:ext uri="{FF2B5EF4-FFF2-40B4-BE49-F238E27FC236}">
                    <a16:creationId xmlns:a16="http://schemas.microsoft.com/office/drawing/2014/main" id="{E83BF970-89A7-405A-879A-65E265EC5865}"/>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1EABBAF0-0885-4F39-8416-C41F4489DFE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42" name="TextBox 41">
                <a:extLst>
                  <a:ext uri="{FF2B5EF4-FFF2-40B4-BE49-F238E27FC236}">
                    <a16:creationId xmlns:a16="http://schemas.microsoft.com/office/drawing/2014/main" id="{E0A926EE-7869-47EE-A149-3C455722960B}"/>
                  </a:ext>
                </a:extLst>
              </p:cNvPr>
              <p:cNvSpPr txBox="1"/>
              <p:nvPr/>
            </p:nvSpPr>
            <p:spPr>
              <a:xfrm>
                <a:off x="612322" y="2669953"/>
                <a:ext cx="2267558" cy="5647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sp>
            <p:nvSpPr>
              <p:cNvPr id="43" name="Oval 42">
                <a:extLst>
                  <a:ext uri="{FF2B5EF4-FFF2-40B4-BE49-F238E27FC236}">
                    <a16:creationId xmlns:a16="http://schemas.microsoft.com/office/drawing/2014/main" id="{87D2A98D-CD62-48CF-9DC4-C7DE50440EA8}"/>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D99B6A26-C085-4C5D-8AB5-959DE3C2EE6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pic>
            <p:nvPicPr>
              <p:cNvPr id="45" name="Picture 44">
                <a:extLst>
                  <a:ext uri="{FF2B5EF4-FFF2-40B4-BE49-F238E27FC236}">
                    <a16:creationId xmlns:a16="http://schemas.microsoft.com/office/drawing/2014/main" id="{7C59828B-8ED9-43EB-967C-8A9050DF5A2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11456" y="-42082"/>
                <a:ext cx="832647" cy="790961"/>
              </a:xfrm>
              <a:prstGeom prst="ellipse">
                <a:avLst/>
              </a:prstGeom>
              <a:ln w="12700" cap="rnd">
                <a:solidFill>
                  <a:schemeClr val="bg1"/>
                </a:solidFill>
                <a:prstDash val="solid"/>
              </a:ln>
              <a:effectLst/>
            </p:spPr>
          </p:pic>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42109" y="1095816"/>
                <a:ext cx="728583" cy="728583"/>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87233" y="1074531"/>
                <a:ext cx="706076" cy="706076"/>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59175" y="2650367"/>
                <a:ext cx="714223" cy="714223"/>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30054" y="1863826"/>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270051" y="1805711"/>
                <a:ext cx="741903" cy="742646"/>
              </a:xfrm>
              <a:prstGeom prst="ellipse">
                <a:avLst/>
              </a:prstGeom>
              <a:ln w="12700" cap="rnd">
                <a:solidFill>
                  <a:srgbClr val="FFFFFF"/>
                </a:solidFill>
                <a:prstDash val="solid"/>
              </a:ln>
              <a:effectLst/>
            </p:spPr>
          </p:pic>
          <p:pic>
            <p:nvPicPr>
              <p:cNvPr id="51" name="Picture 50">
                <a:extLst>
                  <a:ext uri="{FF2B5EF4-FFF2-40B4-BE49-F238E27FC236}">
                    <a16:creationId xmlns:a16="http://schemas.microsoft.com/office/drawing/2014/main" id="{8557F8F6-F818-4937-89FD-45B7C728178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281391" y="2639618"/>
                <a:ext cx="708829" cy="708829"/>
              </a:xfrm>
              <a:prstGeom prst="ellipse">
                <a:avLst/>
              </a:prstGeom>
              <a:ln w="12700" cap="rnd">
                <a:solidFill>
                  <a:schemeClr val="bg1"/>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259782" y="1072988"/>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6251647" y="1835549"/>
                <a:ext cx="708291" cy="70758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3098573" y="143973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213259" y="2201901"/>
                <a:ext cx="148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736959" y="7733976"/>
              <a:ext cx="8912202" cy="3313876"/>
              <a:chOff x="70763" y="921321"/>
              <a:chExt cx="8912202" cy="3313876"/>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70763" y="921322"/>
                <a:ext cx="8912202" cy="3305140"/>
                <a:chOff x="202173" y="56203"/>
                <a:chExt cx="8912202" cy="3305140"/>
              </a:xfrm>
            </p:grpSpPr>
            <p:sp>
              <p:nvSpPr>
                <p:cNvPr id="113" name="TextBox 112">
                  <a:extLst>
                    <a:ext uri="{FF2B5EF4-FFF2-40B4-BE49-F238E27FC236}">
                      <a16:creationId xmlns:a16="http://schemas.microsoft.com/office/drawing/2014/main" id="{0EE6C759-BBA6-4FB6-8D6E-6D204D978EC2}"/>
                    </a:ext>
                  </a:extLst>
                </p:cNvPr>
                <p:cNvSpPr txBox="1"/>
                <p:nvPr/>
              </p:nvSpPr>
              <p:spPr>
                <a:xfrm>
                  <a:off x="3550259" y="70488"/>
                  <a:ext cx="232489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210590" y="924339"/>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3538329" y="1085516"/>
                  <a:ext cx="242250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CoS &amp; Core Team Member</a:t>
                  </a:r>
                </a:p>
              </p:txBody>
            </p:sp>
            <p:sp>
              <p:nvSpPr>
                <p:cNvPr id="118" name="Oval 117">
                  <a:extLst>
                    <a:ext uri="{FF2B5EF4-FFF2-40B4-BE49-F238E27FC236}">
                      <a16:creationId xmlns:a16="http://schemas.microsoft.com/office/drawing/2014/main" id="{D33D95BF-52E0-4B8E-BCF0-ED03A616ABE8}"/>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FD000AC4-2AA4-42BC-B966-E7B86DB9A37E}"/>
                    </a:ext>
                  </a:extLst>
                </p:cNvPr>
                <p:cNvSpPr txBox="1"/>
                <p:nvPr/>
              </p:nvSpPr>
              <p:spPr>
                <a:xfrm>
                  <a:off x="3533693" y="1860799"/>
                  <a:ext cx="242856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 Elec-Mech Sr Eng.</a:t>
                  </a:r>
                  <a:r>
                    <a:rPr lang="en-US" sz="700" b="1" dirty="0">
                      <a:solidFill>
                        <a:schemeClr val="bg1"/>
                      </a:solidFill>
                    </a:rPr>
                    <a:t>PIIT MTY, MEX              </a:t>
                  </a:r>
                  <a:r>
                    <a:rPr lang="en-US" sz="1001" dirty="0">
                      <a:solidFill>
                        <a:schemeClr val="bg1"/>
                      </a:solidFill>
                    </a:rPr>
                    <a:t>CoS &amp; SBO K5/K6</a:t>
                  </a:r>
                  <a:endParaRPr lang="en-US" sz="1200" dirty="0">
                    <a:solidFill>
                      <a:schemeClr val="bg1"/>
                    </a:solidFill>
                  </a:endParaRPr>
                </a:p>
              </p:txBody>
            </p:sp>
            <p:sp>
              <p:nvSpPr>
                <p:cNvPr id="120" name="Oval 119">
                  <a:extLst>
                    <a:ext uri="{FF2B5EF4-FFF2-40B4-BE49-F238E27FC236}">
                      <a16:creationId xmlns:a16="http://schemas.microsoft.com/office/drawing/2014/main" id="{AECC96B2-935D-448A-8B23-EC05F221BA2D}"/>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6266E455-5D87-4F27-8AB9-B520B54B19C5}"/>
                    </a:ext>
                  </a:extLst>
                </p:cNvPr>
                <p:cNvSpPr txBox="1"/>
                <p:nvPr/>
              </p:nvSpPr>
              <p:spPr>
                <a:xfrm>
                  <a:off x="3533695" y="2655664"/>
                  <a:ext cx="2427134"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Catalina Gonzalez</a:t>
                  </a:r>
                </a:p>
                <a:p>
                  <a:r>
                    <a:rPr lang="en-US" sz="1200" b="1" dirty="0">
                      <a:solidFill>
                        <a:schemeClr val="bg1"/>
                      </a:solidFill>
                    </a:rPr>
                    <a:t>            </a:t>
                  </a:r>
                  <a:r>
                    <a:rPr lang="en-US" sz="1001" b="1" dirty="0">
                      <a:solidFill>
                        <a:schemeClr val="bg1"/>
                      </a:solidFill>
                    </a:rPr>
                    <a:t> Electronic Hardware Design</a:t>
                  </a:r>
                </a:p>
                <a:p>
                  <a:r>
                    <a:rPr lang="en-US" sz="1001" b="1" dirty="0">
                      <a:solidFill>
                        <a:schemeClr val="bg1"/>
                      </a:solidFill>
                    </a:rPr>
                    <a:t>               Eng. </a:t>
                  </a:r>
                  <a:r>
                    <a:rPr lang="en-US" sz="700" b="1" dirty="0">
                      <a:solidFill>
                        <a:schemeClr val="bg1"/>
                      </a:solidFill>
                    </a:rPr>
                    <a:t>PIIT,MTY, MEX </a:t>
                  </a:r>
                  <a:r>
                    <a:rPr lang="en-US" sz="1001" dirty="0">
                      <a:solidFill>
                        <a:schemeClr val="bg1"/>
                      </a:solidFill>
                    </a:rPr>
                    <a:t>CoS</a:t>
                  </a:r>
                </a:p>
              </p:txBody>
            </p:sp>
            <p:sp>
              <p:nvSpPr>
                <p:cNvPr id="122" name="Oval 121">
                  <a:extLst>
                    <a:ext uri="{FF2B5EF4-FFF2-40B4-BE49-F238E27FC236}">
                      <a16:creationId xmlns:a16="http://schemas.microsoft.com/office/drawing/2014/main" id="{1E268F6D-72AE-4459-B300-993FF189FA00}"/>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flipH="1">
                  <a:off x="202173" y="924339"/>
                  <a:ext cx="13757"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208051" y="1388763"/>
                  <a:ext cx="139575"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213259" y="2201901"/>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213259" y="3008504"/>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088379" y="924339"/>
                  <a:ext cx="0" cy="2073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088379" y="2199479"/>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p:nvPr/>
              </p:nvCxnSpPr>
              <p:spPr>
                <a:xfrm>
                  <a:off x="3089004" y="143862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3088379" y="2999504"/>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627780" y="924339"/>
                  <a:ext cx="246825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6101377" y="924339"/>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6583823"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7" name="Oval 136">
                  <a:extLst>
                    <a:ext uri="{FF2B5EF4-FFF2-40B4-BE49-F238E27FC236}">
                      <a16:creationId xmlns:a16="http://schemas.microsoft.com/office/drawing/2014/main" id="{4456629F-99C3-40C4-BC65-0D78CDA1D7F3}"/>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FCEC2AF8-C40C-4BB0-8D3B-E0028BCD9817}"/>
                    </a:ext>
                  </a:extLst>
                </p:cNvPr>
                <p:cNvSpPr txBox="1"/>
                <p:nvPr/>
              </p:nvSpPr>
              <p:spPr>
                <a:xfrm>
                  <a:off x="6579188" y="1846514"/>
                  <a:ext cx="25351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Design Engr</a:t>
                  </a:r>
                  <a:endParaRPr lang="en-US" sz="11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39" name="Oval 138">
                  <a:extLst>
                    <a:ext uri="{FF2B5EF4-FFF2-40B4-BE49-F238E27FC236}">
                      <a16:creationId xmlns:a16="http://schemas.microsoft.com/office/drawing/2014/main" id="{8B49DCFC-7280-4ED0-8B0E-9B49BCCB83D8}"/>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44E3823E-F0DE-400F-A04B-97AD4D45BD74}"/>
                    </a:ext>
                  </a:extLst>
                </p:cNvPr>
                <p:cNvSpPr txBox="1"/>
                <p:nvPr/>
              </p:nvSpPr>
              <p:spPr>
                <a:xfrm>
                  <a:off x="6579190" y="2641381"/>
                  <a:ext cx="25351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 </a:t>
                  </a:r>
                  <a:endParaRPr lang="en-US" sz="1001" dirty="0">
                    <a:solidFill>
                      <a:schemeClr val="bg1"/>
                    </a:solidFill>
                  </a:endParaRPr>
                </a:p>
                <a:p>
                  <a:r>
                    <a:rPr lang="en-US" sz="1001" dirty="0">
                      <a:solidFill>
                        <a:schemeClr val="bg1"/>
                      </a:solidFill>
                    </a:rPr>
                    <a:t>             CoS &amp; SBO</a:t>
                  </a:r>
                </a:p>
              </p:txBody>
            </p:sp>
            <p:sp>
              <p:nvSpPr>
                <p:cNvPr id="141" name="Oval 140">
                  <a:extLst>
                    <a:ext uri="{FF2B5EF4-FFF2-40B4-BE49-F238E27FC236}">
                      <a16:creationId xmlns:a16="http://schemas.microsoft.com/office/drawing/2014/main" id="{3D332290-00DE-456E-B9F2-2D8157F82439}"/>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7B8C1A74-8652-44D6-B7A9-C2E9583BDB53}"/>
                    </a:ext>
                  </a:extLst>
                </p:cNvPr>
                <p:cNvSpPr txBox="1"/>
                <p:nvPr/>
              </p:nvSpPr>
              <p:spPr>
                <a:xfrm>
                  <a:off x="616957" y="1099802"/>
                  <a:ext cx="2398595"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 </a:t>
                  </a:r>
                  <a:r>
                    <a:rPr lang="en-US" sz="700" b="1" dirty="0">
                      <a:solidFill>
                        <a:schemeClr val="bg1"/>
                      </a:solidFill>
                    </a:rPr>
                    <a:t>PIIT MTY, MEX</a:t>
                  </a:r>
                  <a:endParaRPr lang="en-US" sz="1001" b="1" dirty="0">
                    <a:solidFill>
                      <a:schemeClr val="bg1"/>
                    </a:solidFill>
                  </a:endParaRPr>
                </a:p>
                <a:p>
                  <a:r>
                    <a:rPr lang="en-US" sz="1001" dirty="0">
                      <a:solidFill>
                        <a:schemeClr val="bg1"/>
                      </a:solidFill>
                    </a:rPr>
                    <a:t>            QVE &amp; Reverse Engineering</a:t>
                  </a:r>
                </a:p>
              </p:txBody>
            </p:sp>
            <p:sp>
              <p:nvSpPr>
                <p:cNvPr id="143" name="Oval 142">
                  <a:extLst>
                    <a:ext uri="{FF2B5EF4-FFF2-40B4-BE49-F238E27FC236}">
                      <a16:creationId xmlns:a16="http://schemas.microsoft.com/office/drawing/2014/main" id="{57AFE674-E896-47E2-BFAC-D443D2751590}"/>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516E87DA-A177-43E4-BEE5-C3A04A2F7A16}"/>
                    </a:ext>
                  </a:extLst>
                </p:cNvPr>
                <p:cNvSpPr txBox="1"/>
                <p:nvPr/>
              </p:nvSpPr>
              <p:spPr>
                <a:xfrm>
                  <a:off x="612322" y="1875084"/>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Juan Antonio Garcia</a:t>
                  </a:r>
                </a:p>
                <a:p>
                  <a:r>
                    <a:rPr lang="en-US" sz="1001" b="1" dirty="0">
                      <a:solidFill>
                        <a:schemeClr val="bg1"/>
                      </a:solidFill>
                    </a:rPr>
                    <a:t>            Mechanical Eng. </a:t>
                  </a:r>
                  <a:r>
                    <a:rPr lang="en-US" sz="700" b="1" dirty="0">
                      <a:solidFill>
                        <a:schemeClr val="bg1"/>
                      </a:solidFill>
                    </a:rPr>
                    <a:t>PIIT MTY,MEX</a:t>
                  </a:r>
                  <a:endParaRPr lang="en-US" sz="1200" b="1" dirty="0">
                    <a:solidFill>
                      <a:schemeClr val="bg1"/>
                    </a:solidFill>
                  </a:endParaRPr>
                </a:p>
                <a:p>
                  <a:r>
                    <a:rPr lang="en-US" sz="1200" dirty="0">
                      <a:solidFill>
                        <a:schemeClr val="bg1"/>
                      </a:solidFill>
                    </a:rPr>
                    <a:t>          </a:t>
                  </a:r>
                  <a:r>
                    <a:rPr lang="en-US" sz="900" dirty="0">
                      <a:solidFill>
                        <a:schemeClr val="bg1"/>
                      </a:solidFill>
                    </a:rPr>
                    <a:t>CoS-Lessons Learned, 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34F6B962-87B3-4C33-BC52-227335D96289}"/>
                    </a:ext>
                  </a:extLst>
                </p:cNvPr>
                <p:cNvSpPr txBox="1"/>
                <p:nvPr/>
              </p:nvSpPr>
              <p:spPr>
                <a:xfrm>
                  <a:off x="612322" y="2669951"/>
                  <a:ext cx="240323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 Elec-Mech Eng. </a:t>
                  </a:r>
                  <a:r>
                    <a:rPr lang="en-US" sz="700" b="1" dirty="0">
                      <a:solidFill>
                        <a:schemeClr val="bg1"/>
                      </a:solidFill>
                    </a:rPr>
                    <a:t>PIIT MTY, MEX</a:t>
                  </a:r>
                  <a:endParaRPr lang="en-US" sz="120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6108991"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p:cNvCxnSpPr>
                <p:nvPr/>
              </p:nvCxnSpPr>
              <p:spPr>
                <a:xfrm>
                  <a:off x="6096037" y="142674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p:cNvCxnSpPr>
                <p:nvPr/>
              </p:nvCxnSpPr>
              <p:spPr>
                <a:xfrm>
                  <a:off x="6108991" y="2202874"/>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13642" y="1959563"/>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4" name="Picture 4" descr="https://spiceportal.schneider-electric.com/image/user_male_portrait?img_id=1556883&amp;img_id_token=VwBXP726SP0Uk2Qhq%2B%2FQsYGuGt0%3D&amp;t=1527604131755">
                <a:extLst>
                  <a:ext uri="{FF2B5EF4-FFF2-40B4-BE49-F238E27FC236}">
                    <a16:creationId xmlns:a16="http://schemas.microsoft.com/office/drawing/2014/main" id="{14EF15C2-0855-46CE-89BB-EE59C93200A2}"/>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21188" y="2718728"/>
                <a:ext cx="716242" cy="69649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234742" y="3525888"/>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3168801" y="921321"/>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3147877" y="1950458"/>
                <a:ext cx="69905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154202" y="2722036"/>
                <a:ext cx="715619" cy="69527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9" name="Picture 14" descr="https://spiceportal.schneider-electric.com/image/user_male_portrait?img_id=20815907&amp;img_id_token=XUYTrP95blK6nrHd3tPjjT3a6dM%3D&amp;t=1527605852025">
                <a:extLst>
                  <a:ext uri="{FF2B5EF4-FFF2-40B4-BE49-F238E27FC236}">
                    <a16:creationId xmlns:a16="http://schemas.microsoft.com/office/drawing/2014/main" id="{33D368D3-C3EB-4FBD-AB3C-2AD3C9F85810}"/>
                  </a:ext>
                </a:extLst>
              </p:cNvPr>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3148961" y="3506499"/>
                <a:ext cx="71655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6184287" y="1928517"/>
                <a:ext cx="711935"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21" cstate="email">
                <a:extLst>
                  <a:ext uri="{28A0092B-C50C-407E-A947-70E740481C1C}">
                    <a14:useLocalDpi xmlns:a14="http://schemas.microsoft.com/office/drawing/2010/main" val="0"/>
                  </a:ext>
                </a:extLst>
              </a:blip>
              <a:srcRect l="31924" t="24901" r="23576" b="27902"/>
              <a:stretch/>
            </p:blipFill>
            <p:spPr bwMode="auto">
              <a:xfrm>
                <a:off x="6180919" y="2701293"/>
                <a:ext cx="732501"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6191317" y="3495185"/>
                <a:ext cx="702665" cy="69752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6A14E4C1-5BC3-4060-B6F6-E695E5801A01}"/>
                </a:ext>
              </a:extLst>
            </p:cNvPr>
            <p:cNvCxnSpPr>
              <a:cxnSpLocks/>
              <a:stCxn id="113" idx="3"/>
              <a:endCxn id="45" idx="2"/>
            </p:cNvCxnSpPr>
            <p:nvPr/>
          </p:nvCxnSpPr>
          <p:spPr>
            <a:xfrm flipV="1">
              <a:off x="10409943" y="8079359"/>
              <a:ext cx="6926890" cy="0"/>
            </a:xfrm>
            <a:prstGeom prst="straightConnector1">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5" name="Group 154">
            <a:extLst>
              <a:ext uri="{FF2B5EF4-FFF2-40B4-BE49-F238E27FC236}">
                <a16:creationId xmlns:a16="http://schemas.microsoft.com/office/drawing/2014/main" id="{46275606-B1E8-485B-9926-CABE0A4EA50E}"/>
              </a:ext>
            </a:extLst>
          </p:cNvPr>
          <p:cNvGrpSpPr/>
          <p:nvPr/>
        </p:nvGrpSpPr>
        <p:grpSpPr>
          <a:xfrm>
            <a:off x="20181432" y="9402950"/>
            <a:ext cx="8659618" cy="4217317"/>
            <a:chOff x="276455" y="766822"/>
            <a:chExt cx="8659618" cy="4217317"/>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13048" y="2571418"/>
              <a:ext cx="23185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Heberto Mosqueda</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Quality Technician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a:endCxn id="186" idx="2"/>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sp>
          <p:nvSpPr>
            <p:cNvPr id="180" name="TextBox 179">
              <a:extLst>
                <a:ext uri="{FF2B5EF4-FFF2-40B4-BE49-F238E27FC236}">
                  <a16:creationId xmlns:a16="http://schemas.microsoft.com/office/drawing/2014/main" id="{2BF2661C-077B-42DB-9110-0C2668E925F8}"/>
                </a:ext>
              </a:extLst>
            </p:cNvPr>
            <p:cNvSpPr txBox="1"/>
            <p:nvPr/>
          </p:nvSpPr>
          <p:spPr>
            <a:xfrm>
              <a:off x="691675" y="3380569"/>
              <a:ext cx="23355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Laura Luna</a:t>
              </a:r>
            </a:p>
            <a:p>
              <a:r>
                <a:rPr lang="en-US" sz="1001" b="1" dirty="0">
                  <a:solidFill>
                    <a:schemeClr val="bg1"/>
                  </a:solidFill>
                </a:rPr>
                <a:t>              Supplier Quality Engr </a:t>
              </a:r>
              <a:r>
                <a:rPr lang="en-US" sz="500" b="1" dirty="0">
                  <a:solidFill>
                    <a:schemeClr val="bg1"/>
                  </a:solidFill>
                </a:rPr>
                <a:t>MTY MEX </a:t>
              </a:r>
              <a:r>
                <a:rPr lang="en-US" sz="1200" b="1" dirty="0">
                  <a:solidFill>
                    <a:schemeClr val="bg1"/>
                  </a:solidFill>
                </a:rPr>
                <a:t>               </a:t>
              </a:r>
            </a:p>
            <a:p>
              <a:r>
                <a:rPr lang="en-US" sz="12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4" name="Picture 183">
              <a:extLst>
                <a:ext uri="{FF2B5EF4-FFF2-40B4-BE49-F238E27FC236}">
                  <a16:creationId xmlns:a16="http://schemas.microsoft.com/office/drawing/2014/main" id="{4E84EC75-19FA-415A-8187-ABCB12A952C6}"/>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430420" y="3339609"/>
              <a:ext cx="721898" cy="722783"/>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6" name="Picture 185">
              <a:extLst>
                <a:ext uri="{FF2B5EF4-FFF2-40B4-BE49-F238E27FC236}">
                  <a16:creationId xmlns:a16="http://schemas.microsoft.com/office/drawing/2014/main" id="{F5A2673B-1F46-42AA-A872-55E66CFCC54B}"/>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349291" y="2542334"/>
              <a:ext cx="722431" cy="721868"/>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6821" y="4266217"/>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432766" y="4225402"/>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34568" y="4233446"/>
              <a:ext cx="231867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a:off x="3404857" y="4214952"/>
              <a:ext cx="665391" cy="700282"/>
            </a:xfrm>
            <a:prstGeom prst="ellipse">
              <a:avLst/>
            </a:prstGeom>
            <a:ln w="12700" cap="rnd">
              <a:solidFill>
                <a:schemeClr val="bg1"/>
              </a:solidFill>
              <a:prstDash val="solid"/>
            </a:ln>
            <a:effectLst/>
          </p:spPr>
        </p:pic>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599268"/>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97" name="Group 196">
            <a:extLst>
              <a:ext uri="{FF2B5EF4-FFF2-40B4-BE49-F238E27FC236}">
                <a16:creationId xmlns:a16="http://schemas.microsoft.com/office/drawing/2014/main" id="{DDC1C81C-63B2-4299-ACCD-6353AE940C3F}"/>
              </a:ext>
            </a:extLst>
          </p:cNvPr>
          <p:cNvGrpSpPr/>
          <p:nvPr/>
        </p:nvGrpSpPr>
        <p:grpSpPr>
          <a:xfrm>
            <a:off x="1667197" y="1350570"/>
            <a:ext cx="26136417" cy="7628720"/>
            <a:chOff x="3591898" y="1833403"/>
            <a:chExt cx="17435566" cy="4911937"/>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0825067" y="1833403"/>
              <a:ext cx="2195058" cy="529381"/>
              <a:chOff x="6253067" y="-452600"/>
              <a:chExt cx="2195058" cy="529381"/>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427662"/>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Clovis, CA</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428394"/>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3" name="Picture 2" descr="https://spiceportal.schneider-electric.com/image/user_male_portrait?img_id=1565726&amp;img_id_token=ofcWUnJjvl6NwFGFLZgj8s0GZUs%3D&amp;t=1527599936940">
                <a:extLst>
                  <a:ext uri="{FF2B5EF4-FFF2-40B4-BE49-F238E27FC236}">
                    <a16:creationId xmlns:a16="http://schemas.microsoft.com/office/drawing/2014/main" id="{C2F2212B-D984-4941-8823-22DAC7687783}"/>
                  </a:ext>
                </a:extLst>
              </p:cNvPr>
              <p:cNvPicPr>
                <a:picLocks noChangeAspect="1" noChangeArrowheads="1"/>
              </p:cNvPicPr>
              <p:nvPr/>
            </p:nvPicPr>
            <p:blipFill rotWithShape="1">
              <a:blip r:embed="rId35" cstate="email">
                <a:extLst>
                  <a:ext uri="{28A0092B-C50C-407E-A947-70E740481C1C}">
                    <a14:useLocalDpi xmlns:a14="http://schemas.microsoft.com/office/drawing/2010/main" val="0"/>
                  </a:ext>
                </a:extLst>
              </a:blip>
              <a:srcRect r="18881"/>
              <a:stretch/>
            </p:blipFill>
            <p:spPr bwMode="auto">
              <a:xfrm>
                <a:off x="6253067" y="-452600"/>
                <a:ext cx="562819" cy="52938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4616820" y="2621028"/>
              <a:ext cx="16410644" cy="523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AC51D276-781E-451E-B1D6-5A954DB494CC}"/>
                </a:ext>
              </a:extLst>
            </p:cNvPr>
            <p:cNvCxnSpPr>
              <a:cxnSpLocks/>
              <a:stCxn id="321" idx="2"/>
            </p:cNvCxnSpPr>
            <p:nvPr/>
          </p:nvCxnSpPr>
          <p:spPr>
            <a:xfrm>
              <a:off x="12027404" y="2294313"/>
              <a:ext cx="0" cy="3163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591898" y="2974956"/>
              <a:ext cx="0" cy="198492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3731654" y="3162540"/>
              <a:ext cx="497523" cy="46166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4873151" y="3876869"/>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4873151" y="4446315"/>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0604E17B-0AFC-444B-B02E-CEF93F42AD8B}"/>
                </a:ext>
              </a:extLst>
            </p:cNvPr>
            <p:cNvCxnSpPr>
              <a:cxnSpLocks/>
            </p:cNvCxnSpPr>
            <p:nvPr/>
          </p:nvCxnSpPr>
          <p:spPr>
            <a:xfrm>
              <a:off x="4873151" y="4982411"/>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3742358" y="4218267"/>
              <a:ext cx="478971" cy="4682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5395E097-5A39-4819-9528-71C3E74D36F1}"/>
                </a:ext>
              </a:extLst>
            </p:cNvPr>
            <p:cNvSpPr txBox="1"/>
            <p:nvPr/>
          </p:nvSpPr>
          <p:spPr>
            <a:xfrm>
              <a:off x="3760614" y="2862743"/>
              <a:ext cx="1712411"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a:t>
              </a:r>
              <a:r>
                <a:rPr lang="es-419" sz="1401" b="1" dirty="0" err="1">
                  <a:solidFill>
                    <a:schemeClr val="bg1"/>
                  </a:solidFill>
                </a:rPr>
                <a:t>Unit</a:t>
              </a:r>
              <a:r>
                <a:rPr lang="es-419" sz="1401" b="1" dirty="0">
                  <a:solidFill>
                    <a:schemeClr val="bg1"/>
                  </a:solidFill>
                </a:rPr>
                <a:t> </a:t>
              </a:r>
              <a:r>
                <a:rPr lang="es-419" sz="1401" b="1" dirty="0" err="1">
                  <a:solidFill>
                    <a:schemeClr val="bg1"/>
                  </a:solidFill>
                </a:rPr>
                <a:t>Partners</a:t>
              </a:r>
              <a:endParaRPr lang="es-419" sz="1401" b="1" dirty="0">
                <a:solidFill>
                  <a:schemeClr val="bg1"/>
                </a:solidFill>
              </a:endParaRP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606987" y="2974249"/>
              <a:ext cx="148083" cy="395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4880453" y="3372078"/>
              <a:ext cx="13688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1" name="TextBox 210">
              <a:extLst>
                <a:ext uri="{FF2B5EF4-FFF2-40B4-BE49-F238E27FC236}">
                  <a16:creationId xmlns:a16="http://schemas.microsoft.com/office/drawing/2014/main" id="{1E85DFF3-3A40-49DE-87A1-60D3FBADE3AC}"/>
                </a:ext>
              </a:extLst>
            </p:cNvPr>
            <p:cNvSpPr txBox="1"/>
            <p:nvPr/>
          </p:nvSpPr>
          <p:spPr>
            <a:xfrm>
              <a:off x="7267302" y="2864120"/>
              <a:ext cx="1762785"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Idea Generation &amp; </a:t>
              </a:r>
              <a:r>
                <a:rPr lang="es-419" sz="1401" b="1" dirty="0" err="1">
                  <a:solidFill>
                    <a:schemeClr val="bg1"/>
                  </a:solidFill>
                </a:rPr>
                <a:t>Evolution</a:t>
              </a:r>
              <a:endParaRPr lang="es-419" sz="1401" b="1" dirty="0">
                <a:solidFill>
                  <a:schemeClr val="bg1"/>
                </a:solidFill>
              </a:endParaRPr>
            </a:p>
            <a:p>
              <a:pPr algn="ctr"/>
              <a:endParaRPr lang="en-US" sz="132" b="1" dirty="0">
                <a:solidFill>
                  <a:schemeClr val="bg1"/>
                </a:solidFill>
              </a:endParaRPr>
            </a:p>
          </p:txBody>
        </p:sp>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flipH="1">
              <a:off x="7070028" y="3577020"/>
              <a:ext cx="8817" cy="291863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7085598" y="4077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7215731" y="3319160"/>
              <a:ext cx="1767954" cy="461194"/>
              <a:chOff x="2694537" y="860339"/>
              <a:chExt cx="1767954"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2800181" y="887540"/>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PS Manager, MTY MX  </a:t>
                </a:r>
                <a:r>
                  <a:rPr lang="en-US" sz="500" b="1" dirty="0">
                    <a:solidFill>
                      <a:schemeClr val="bg1"/>
                    </a:solidFill>
                  </a:rPr>
                  <a:t> </a:t>
                </a:r>
              </a:p>
              <a:p>
                <a:r>
                  <a:rPr lang="en-US" sz="500" b="1" dirty="0">
                    <a:solidFill>
                      <a:schemeClr val="bg1"/>
                    </a:solidFill>
                  </a:rPr>
                  <a:t>                                </a:t>
                </a:r>
                <a:r>
                  <a:rPr lang="en-US" sz="1001" dirty="0">
                    <a:solidFill>
                      <a:schemeClr val="bg1"/>
                    </a:solidFill>
                  </a:rPr>
                  <a:t>Pipeline Generation and PES</a:t>
                </a:r>
              </a:p>
            </p:txBody>
          </p:sp>
          <p:sp>
            <p:nvSpPr>
              <p:cNvPr id="319" name="Oval 318">
                <a:extLst>
                  <a:ext uri="{FF2B5EF4-FFF2-40B4-BE49-F238E27FC236}">
                    <a16:creationId xmlns:a16="http://schemas.microsoft.com/office/drawing/2014/main" id="{8C183513-A996-49E1-8E88-BF1CC50F30E9}"/>
                  </a:ext>
                </a:extLst>
              </p:cNvPr>
              <p:cNvSpPr/>
              <p:nvPr/>
            </p:nvSpPr>
            <p:spPr>
              <a:xfrm>
                <a:off x="2694537" y="860339"/>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36" cstate="email">
                <a:extLst>
                  <a:ext uri="{28A0092B-C50C-407E-A947-70E740481C1C}">
                    <a14:useLocalDpi xmlns:a14="http://schemas.microsoft.com/office/drawing/2010/main" val="0"/>
                  </a:ext>
                </a:extLst>
              </a:blip>
              <a:srcRect/>
              <a:stretch>
                <a:fillRect/>
              </a:stretch>
            </p:blipFill>
            <p:spPr bwMode="auto">
              <a:xfrm>
                <a:off x="2694537" y="862870"/>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215" name="Straight Arrow Connector 214">
              <a:extLst>
                <a:ext uri="{FF2B5EF4-FFF2-40B4-BE49-F238E27FC236}">
                  <a16:creationId xmlns:a16="http://schemas.microsoft.com/office/drawing/2014/main" id="{0E2E85E1-5580-42E7-AD30-0F8421765114}"/>
                </a:ext>
              </a:extLst>
            </p:cNvPr>
            <p:cNvCxnSpPr>
              <a:cxnSpLocks/>
              <a:stCxn id="211" idx="2"/>
              <a:endCxn id="318" idx="0"/>
            </p:cNvCxnSpPr>
            <p:nvPr/>
          </p:nvCxnSpPr>
          <p:spPr>
            <a:xfrm>
              <a:off x="8148695" y="3088547"/>
              <a:ext cx="0" cy="25781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7215731" y="3806743"/>
              <a:ext cx="1767953" cy="466883"/>
              <a:chOff x="2694537" y="1470822"/>
              <a:chExt cx="1767953"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2800180" y="1502561"/>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sp>
            <p:nvSpPr>
              <p:cNvPr id="316" name="Oval 315">
                <a:extLst>
                  <a:ext uri="{FF2B5EF4-FFF2-40B4-BE49-F238E27FC236}">
                    <a16:creationId xmlns:a16="http://schemas.microsoft.com/office/drawing/2014/main" id="{73799312-7391-4896-B0F9-04933C149469}"/>
                  </a:ext>
                </a:extLst>
              </p:cNvPr>
              <p:cNvSpPr/>
              <p:nvPr/>
            </p:nvSpPr>
            <p:spPr>
              <a:xfrm>
                <a:off x="2694537" y="1476460"/>
                <a:ext cx="468286" cy="4556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2701293" y="1470822"/>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7078842" y="3577020"/>
              <a:ext cx="11925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C4AAE3FA-7968-4AD6-BB70-030CDE430F9E}"/>
                </a:ext>
              </a:extLst>
            </p:cNvPr>
            <p:cNvGrpSpPr/>
            <p:nvPr/>
          </p:nvGrpSpPr>
          <p:grpSpPr>
            <a:xfrm>
              <a:off x="7215731" y="4309651"/>
              <a:ext cx="1767953" cy="446915"/>
              <a:chOff x="2643728" y="2139692"/>
              <a:chExt cx="1767953" cy="446915"/>
            </a:xfrm>
          </p:grpSpPr>
          <p:sp>
            <p:nvSpPr>
              <p:cNvPr id="312" name="TextBox 311">
                <a:extLst>
                  <a:ext uri="{FF2B5EF4-FFF2-40B4-BE49-F238E27FC236}">
                    <a16:creationId xmlns:a16="http://schemas.microsoft.com/office/drawing/2014/main" id="{7D50AA7B-B9ED-4FC9-897E-B5F29EC1A782}"/>
                  </a:ext>
                </a:extLst>
              </p:cNvPr>
              <p:cNvSpPr txBox="1"/>
              <p:nvPr/>
            </p:nvSpPr>
            <p:spPr>
              <a:xfrm>
                <a:off x="2750357" y="2163095"/>
                <a:ext cx="166132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Vanessa Lucio</a:t>
                </a:r>
              </a:p>
              <a:p>
                <a:r>
                  <a:rPr lang="en-US" sz="1001" b="1" dirty="0">
                    <a:solidFill>
                      <a:schemeClr val="bg1"/>
                    </a:solidFill>
                  </a:rPr>
                  <a:t>PS            MTY, MEX</a:t>
                </a:r>
              </a:p>
              <a:p>
                <a:pPr algn="ctr"/>
                <a:r>
                  <a:rPr lang="en-US" sz="900" dirty="0">
                    <a:solidFill>
                      <a:schemeClr val="bg1"/>
                    </a:solidFill>
                  </a:rPr>
                  <a:t>                  Idea Evolution (Retail &amp; Projects)</a:t>
                </a:r>
              </a:p>
            </p:txBody>
          </p:sp>
          <p:sp>
            <p:nvSpPr>
              <p:cNvPr id="313" name="Oval 312">
                <a:extLst>
                  <a:ext uri="{FF2B5EF4-FFF2-40B4-BE49-F238E27FC236}">
                    <a16:creationId xmlns:a16="http://schemas.microsoft.com/office/drawing/2014/main" id="{2E42ECE8-1533-47D8-8D40-71F4B14E9FE6}"/>
                  </a:ext>
                </a:extLst>
              </p:cNvPr>
              <p:cNvSpPr/>
              <p:nvPr/>
            </p:nvSpPr>
            <p:spPr>
              <a:xfrm>
                <a:off x="2643728" y="2139692"/>
                <a:ext cx="474186" cy="44691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4" name="Picture 313">
                <a:extLst>
                  <a:ext uri="{FF2B5EF4-FFF2-40B4-BE49-F238E27FC236}">
                    <a16:creationId xmlns:a16="http://schemas.microsoft.com/office/drawing/2014/main" id="{1D594AA0-D219-4A4C-A383-F65FB3A9E672}"/>
                  </a:ext>
                </a:extLst>
              </p:cNvPr>
              <p:cNvPicPr>
                <a:picLocks noChangeAspect="1"/>
              </p:cNvPicPr>
              <p:nvPr/>
            </p:nvPicPr>
            <p:blipFill>
              <a:blip r:embed="rId38"/>
              <a:stretch>
                <a:fillRect/>
              </a:stretch>
            </p:blipFill>
            <p:spPr>
              <a:xfrm>
                <a:off x="2650483" y="2139692"/>
                <a:ext cx="466587" cy="444792"/>
              </a:xfrm>
              <a:prstGeom prst="ellipse">
                <a:avLst/>
              </a:prstGeom>
              <a:ln w="12700" cap="rnd">
                <a:solidFill>
                  <a:schemeClr val="bg1"/>
                </a:solidFill>
                <a:prstDash val="solid"/>
              </a:ln>
              <a:effectLst/>
            </p:spPr>
          </p:pic>
        </p:gr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7094178" y="453204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7220903" y="4798227"/>
              <a:ext cx="1767953" cy="455709"/>
              <a:chOff x="2643728" y="2571335"/>
              <a:chExt cx="1767953" cy="455709"/>
            </a:xfrm>
          </p:grpSpPr>
          <p:sp>
            <p:nvSpPr>
              <p:cNvPr id="309" name="TextBox 308">
                <a:extLst>
                  <a:ext uri="{FF2B5EF4-FFF2-40B4-BE49-F238E27FC236}">
                    <a16:creationId xmlns:a16="http://schemas.microsoft.com/office/drawing/2014/main" id="{FFB73D6A-3F00-4A48-8272-CF8B3671B1C6}"/>
                  </a:ext>
                </a:extLst>
              </p:cNvPr>
              <p:cNvSpPr txBox="1"/>
              <p:nvPr/>
            </p:nvSpPr>
            <p:spPr>
              <a:xfrm>
                <a:off x="2749371" y="259263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sp>
            <p:nvSpPr>
              <p:cNvPr id="310" name="Oval 309">
                <a:extLst>
                  <a:ext uri="{FF2B5EF4-FFF2-40B4-BE49-F238E27FC236}">
                    <a16:creationId xmlns:a16="http://schemas.microsoft.com/office/drawing/2014/main" id="{95454099-43AD-43FB-A2F3-C7117703530B}"/>
                  </a:ext>
                </a:extLst>
              </p:cNvPr>
              <p:cNvSpPr/>
              <p:nvPr/>
            </p:nvSpPr>
            <p:spPr>
              <a:xfrm>
                <a:off x="2643728" y="2571335"/>
                <a:ext cx="466749" cy="45570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39"/>
              <a:stretch>
                <a:fillRect/>
              </a:stretch>
            </p:blipFill>
            <p:spPr>
              <a:xfrm>
                <a:off x="2643728" y="2578949"/>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7079944" y="502607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E32EBE84-1AA0-4785-BB7C-81577ECB19E9}"/>
                </a:ext>
              </a:extLst>
            </p:cNvPr>
            <p:cNvGrpSpPr/>
            <p:nvPr/>
          </p:nvGrpSpPr>
          <p:grpSpPr>
            <a:xfrm>
              <a:off x="7198097" y="5282547"/>
              <a:ext cx="1785587" cy="470220"/>
              <a:chOff x="2626094" y="3098315"/>
              <a:chExt cx="1785587" cy="470220"/>
            </a:xfrm>
          </p:grpSpPr>
          <p:sp>
            <p:nvSpPr>
              <p:cNvPr id="306" name="TextBox 305">
                <a:extLst>
                  <a:ext uri="{FF2B5EF4-FFF2-40B4-BE49-F238E27FC236}">
                    <a16:creationId xmlns:a16="http://schemas.microsoft.com/office/drawing/2014/main" id="{29090AF6-8A9F-4294-B9DC-DCDCAD074AEA}"/>
                  </a:ext>
                </a:extLst>
              </p:cNvPr>
              <p:cNvSpPr txBox="1"/>
              <p:nvPr/>
            </p:nvSpPr>
            <p:spPr>
              <a:xfrm>
                <a:off x="2749371" y="3128089"/>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Adriana Geniz</a:t>
                </a:r>
              </a:p>
              <a:p>
                <a:r>
                  <a:rPr lang="en-US" sz="601" dirty="0"/>
                  <a:t>                          </a:t>
                </a:r>
                <a:r>
                  <a:rPr lang="en-US" sz="1001" dirty="0"/>
                  <a:t>PS MTY, MEX </a:t>
                </a:r>
                <a:r>
                  <a:rPr lang="en-US" b="0" dirty="0"/>
                  <a:t>Idea Evolution                  </a:t>
                </a:r>
              </a:p>
              <a:p>
                <a:pPr algn="r"/>
                <a:r>
                  <a:rPr lang="en-US" b="0" dirty="0"/>
                  <a:t>(Industry &amp; </a:t>
                </a:r>
                <a:r>
                  <a:rPr lang="en-US" b="0" dirty="0" err="1"/>
                  <a:t>Ecobuildings</a:t>
                </a:r>
                <a:r>
                  <a:rPr lang="en-US" b="0" dirty="0"/>
                  <a:t>)</a:t>
                </a:r>
              </a:p>
            </p:txBody>
          </p:sp>
          <p:sp>
            <p:nvSpPr>
              <p:cNvPr id="307" name="Oval 306">
                <a:extLst>
                  <a:ext uri="{FF2B5EF4-FFF2-40B4-BE49-F238E27FC236}">
                    <a16:creationId xmlns:a16="http://schemas.microsoft.com/office/drawing/2014/main" id="{B3C5146B-743B-41B2-8790-FAE223EB44BF}"/>
                  </a:ext>
                </a:extLst>
              </p:cNvPr>
              <p:cNvSpPr/>
              <p:nvPr/>
            </p:nvSpPr>
            <p:spPr>
              <a:xfrm>
                <a:off x="2626094" y="3114298"/>
                <a:ext cx="482800" cy="44473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8" name="Picture 307">
                <a:extLst>
                  <a:ext uri="{FF2B5EF4-FFF2-40B4-BE49-F238E27FC236}">
                    <a16:creationId xmlns:a16="http://schemas.microsoft.com/office/drawing/2014/main" id="{33DE66B4-7FE1-44CA-B345-E6D36E46B4DD}"/>
                  </a:ext>
                </a:extLst>
              </p:cNvPr>
              <p:cNvPicPr>
                <a:picLocks noChangeAspect="1"/>
              </p:cNvPicPr>
              <p:nvPr/>
            </p:nvPicPr>
            <p:blipFill>
              <a:blip r:embed="rId40"/>
              <a:stretch>
                <a:fillRect/>
              </a:stretch>
            </p:blipFill>
            <p:spPr>
              <a:xfrm>
                <a:off x="2626094" y="3098315"/>
                <a:ext cx="470975" cy="470220"/>
              </a:xfrm>
              <a:prstGeom prst="ellipse">
                <a:avLst/>
              </a:prstGeom>
              <a:ln w="12700" cap="rnd">
                <a:solidFill>
                  <a:schemeClr val="bg1"/>
                </a:solidFill>
                <a:prstDash val="solid"/>
              </a:ln>
              <a:effectLst/>
            </p:spPr>
          </p:pic>
        </p:gr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7096191" y="5523447"/>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7207305" y="5770211"/>
              <a:ext cx="1776379" cy="469181"/>
              <a:chOff x="2635303" y="3598372"/>
              <a:chExt cx="1776378" cy="469181"/>
            </a:xfrm>
          </p:grpSpPr>
          <p:sp>
            <p:nvSpPr>
              <p:cNvPr id="303" name="TextBox 302">
                <a:extLst>
                  <a:ext uri="{FF2B5EF4-FFF2-40B4-BE49-F238E27FC236}">
                    <a16:creationId xmlns:a16="http://schemas.microsoft.com/office/drawing/2014/main" id="{1FC74722-8EED-4952-93FC-005FCE3AAEAA}"/>
                  </a:ext>
                </a:extLst>
              </p:cNvPr>
              <p:cNvSpPr txBox="1"/>
              <p:nvPr/>
            </p:nvSpPr>
            <p:spPr>
              <a:xfrm>
                <a:off x="2755116" y="3642637"/>
                <a:ext cx="165656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sp>
            <p:nvSpPr>
              <p:cNvPr id="304" name="Oval 303">
                <a:extLst>
                  <a:ext uri="{FF2B5EF4-FFF2-40B4-BE49-F238E27FC236}">
                    <a16:creationId xmlns:a16="http://schemas.microsoft.com/office/drawing/2014/main" id="{C0F76980-1317-47D9-8701-0986AFC05214}"/>
                  </a:ext>
                </a:extLst>
              </p:cNvPr>
              <p:cNvSpPr/>
              <p:nvPr/>
            </p:nvSpPr>
            <p:spPr>
              <a:xfrm>
                <a:off x="2644664" y="3598372"/>
                <a:ext cx="473288" cy="46918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41" cstate="email">
                <a:extLst>
                  <a:ext uri="{28A0092B-C50C-407E-A947-70E740481C1C}">
                    <a14:useLocalDpi xmlns:a14="http://schemas.microsoft.com/office/drawing/2010/main" val="0"/>
                  </a:ext>
                </a:extLst>
              </a:blip>
              <a:srcRect l="24857" r="25036" b="15880"/>
              <a:stretch/>
            </p:blipFill>
            <p:spPr>
              <a:xfrm>
                <a:off x="2635303" y="3598372"/>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7078842" y="60145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7" name="Oval 206">
              <a:extLst>
                <a:ext uri="{FF2B5EF4-FFF2-40B4-BE49-F238E27FC236}">
                  <a16:creationId xmlns:a16="http://schemas.microsoft.com/office/drawing/2014/main" id="{03DFD4D5-B20A-4B55-BA4E-8B492D1928F6}"/>
                </a:ext>
              </a:extLst>
            </p:cNvPr>
            <p:cNvSpPr/>
            <p:nvPr/>
          </p:nvSpPr>
          <p:spPr>
            <a:xfrm>
              <a:off x="3737397" y="4763780"/>
              <a:ext cx="483926" cy="44474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6" name="Group 225">
              <a:extLst>
                <a:ext uri="{FF2B5EF4-FFF2-40B4-BE49-F238E27FC236}">
                  <a16:creationId xmlns:a16="http://schemas.microsoft.com/office/drawing/2014/main" id="{436388BD-E04C-4FAD-9DFE-F76B7EF34DCF}"/>
                </a:ext>
              </a:extLst>
            </p:cNvPr>
            <p:cNvGrpSpPr/>
            <p:nvPr/>
          </p:nvGrpSpPr>
          <p:grpSpPr>
            <a:xfrm>
              <a:off x="7215940" y="6267696"/>
              <a:ext cx="1772846" cy="477644"/>
              <a:chOff x="2638836" y="4113392"/>
              <a:chExt cx="1772846" cy="477644"/>
            </a:xfrm>
          </p:grpSpPr>
          <p:sp>
            <p:nvSpPr>
              <p:cNvPr id="300" name="TextBox 299">
                <a:extLst>
                  <a:ext uri="{FF2B5EF4-FFF2-40B4-BE49-F238E27FC236}">
                    <a16:creationId xmlns:a16="http://schemas.microsoft.com/office/drawing/2014/main" id="{CBC07888-0BD8-4692-BCB1-10F9437A58EB}"/>
                  </a:ext>
                </a:extLst>
              </p:cNvPr>
              <p:cNvSpPr txBox="1"/>
              <p:nvPr/>
            </p:nvSpPr>
            <p:spPr>
              <a:xfrm>
                <a:off x="2749372" y="4141293"/>
                <a:ext cx="1662310"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sp>
            <p:nvSpPr>
              <p:cNvPr id="301" name="Oval 300">
                <a:extLst>
                  <a:ext uri="{FF2B5EF4-FFF2-40B4-BE49-F238E27FC236}">
                    <a16:creationId xmlns:a16="http://schemas.microsoft.com/office/drawing/2014/main" id="{FFF1336C-30E5-4FD9-B68B-76D1AD77DA30}"/>
                  </a:ext>
                </a:extLst>
              </p:cNvPr>
              <p:cNvSpPr/>
              <p:nvPr/>
            </p:nvSpPr>
            <p:spPr>
              <a:xfrm>
                <a:off x="2638836" y="4113392"/>
                <a:ext cx="470019" cy="47764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42"/>
              <a:stretch>
                <a:fillRect/>
              </a:stretch>
            </p:blipFill>
            <p:spPr>
              <a:xfrm>
                <a:off x="2642402" y="4117885"/>
                <a:ext cx="459699" cy="446926"/>
              </a:xfrm>
              <a:prstGeom prst="ellipse">
                <a:avLst/>
              </a:prstGeom>
              <a:ln w="12700" cap="rnd">
                <a:solidFill>
                  <a:schemeClr val="bg1"/>
                </a:solidFill>
                <a:prstDash val="solid"/>
              </a:ln>
              <a:effectLst/>
            </p:spPr>
          </p:pic>
        </p:grpSp>
        <p:cxnSp>
          <p:nvCxnSpPr>
            <p:cNvPr id="227" name="Straight Arrow Connector 226">
              <a:extLst>
                <a:ext uri="{FF2B5EF4-FFF2-40B4-BE49-F238E27FC236}">
                  <a16:creationId xmlns:a16="http://schemas.microsoft.com/office/drawing/2014/main" id="{3EFB51AB-7901-4F38-8263-9E42E594BCB4}"/>
                </a:ext>
              </a:extLst>
            </p:cNvPr>
            <p:cNvCxnSpPr>
              <a:cxnSpLocks/>
            </p:cNvCxnSpPr>
            <p:nvPr/>
          </p:nvCxnSpPr>
          <p:spPr>
            <a:xfrm>
              <a:off x="7070025" y="6495652"/>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0773291" y="2864120"/>
              <a:ext cx="2528372" cy="22442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err="1">
                  <a:solidFill>
                    <a:schemeClr val="bg1"/>
                  </a:solidFill>
                </a:rPr>
                <a:t>Strategic</a:t>
              </a:r>
              <a:r>
                <a:rPr lang="es-419" sz="1401" b="1" dirty="0">
                  <a:solidFill>
                    <a:schemeClr val="bg1"/>
                  </a:solidFill>
                </a:rPr>
                <a:t> </a:t>
              </a:r>
              <a:r>
                <a:rPr lang="es-419" sz="1401" b="1" dirty="0" err="1">
                  <a:solidFill>
                    <a:schemeClr val="bg1"/>
                  </a:solidFill>
                </a:rPr>
                <a:t>Projects</a:t>
              </a:r>
              <a:r>
                <a:rPr lang="es-419" sz="1401" b="1" dirty="0">
                  <a:solidFill>
                    <a:schemeClr val="bg1"/>
                  </a:solidFill>
                </a:rPr>
                <a:t> &amp; </a:t>
              </a:r>
              <a:r>
                <a:rPr lang="es-419" sz="1401" b="1" dirty="0" err="1">
                  <a:solidFill>
                    <a:schemeClr val="bg1"/>
                  </a:solidFill>
                </a:rPr>
                <a:t>Program</a:t>
              </a:r>
              <a:r>
                <a:rPr lang="es-419" sz="1401" b="1" dirty="0">
                  <a:solidFill>
                    <a:schemeClr val="bg1"/>
                  </a:solidFill>
                </a:rPr>
                <a:t>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2019545" y="3113659"/>
              <a:ext cx="0" cy="224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1250692" y="3340616"/>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sp>
          <p:nvSpPr>
            <p:cNvPr id="231" name="Oval 230">
              <a:extLst>
                <a:ext uri="{FF2B5EF4-FFF2-40B4-BE49-F238E27FC236}">
                  <a16:creationId xmlns:a16="http://schemas.microsoft.com/office/drawing/2014/main" id="{F1ABDEE4-C74F-471F-A7CF-26ABB883B07B}"/>
                </a:ext>
              </a:extLst>
            </p:cNvPr>
            <p:cNvSpPr/>
            <p:nvPr/>
          </p:nvSpPr>
          <p:spPr>
            <a:xfrm>
              <a:off x="11143149" y="3287277"/>
              <a:ext cx="475485" cy="4830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2" name="Picture 231">
              <a:extLst>
                <a:ext uri="{FF2B5EF4-FFF2-40B4-BE49-F238E27FC236}">
                  <a16:creationId xmlns:a16="http://schemas.microsoft.com/office/drawing/2014/main" id="{486FD9E3-2010-41E6-9319-32EC0D6CE874}"/>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11152256" y="3294913"/>
              <a:ext cx="468876" cy="468876"/>
            </a:xfrm>
            <a:prstGeom prst="ellipse">
              <a:avLst/>
            </a:prstGeom>
            <a:ln w="12700" cap="rnd">
              <a:solidFill>
                <a:schemeClr val="bg1"/>
              </a:solidFill>
              <a:prstDash val="solid"/>
            </a:ln>
            <a:effectLst/>
          </p:spPr>
        </p:pic>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9985538" y="3521843"/>
              <a:ext cx="7253" cy="26280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a:endCxn id="232" idx="2"/>
            </p:cNvCxnSpPr>
            <p:nvPr/>
          </p:nvCxnSpPr>
          <p:spPr>
            <a:xfrm>
              <a:off x="9984938" y="3514973"/>
              <a:ext cx="116731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5" name="Group 234">
              <a:extLst>
                <a:ext uri="{FF2B5EF4-FFF2-40B4-BE49-F238E27FC236}">
                  <a16:creationId xmlns:a16="http://schemas.microsoft.com/office/drawing/2014/main" id="{12D98BCF-BB5E-4886-A548-6B95DF92C5FD}"/>
                </a:ext>
              </a:extLst>
            </p:cNvPr>
            <p:cNvGrpSpPr/>
            <p:nvPr/>
          </p:nvGrpSpPr>
          <p:grpSpPr>
            <a:xfrm>
              <a:off x="10128707" y="3827281"/>
              <a:ext cx="1764040" cy="488083"/>
              <a:chOff x="5548553" y="1625146"/>
              <a:chExt cx="1764040" cy="488083"/>
            </a:xfrm>
          </p:grpSpPr>
          <p:sp>
            <p:nvSpPr>
              <p:cNvPr id="297" name="TextBox 296">
                <a:extLst>
                  <a:ext uri="{FF2B5EF4-FFF2-40B4-BE49-F238E27FC236}">
                    <a16:creationId xmlns:a16="http://schemas.microsoft.com/office/drawing/2014/main" id="{05DDC344-CC3C-4093-B1F6-E34769D04C24}"/>
                  </a:ext>
                </a:extLst>
              </p:cNvPr>
              <p:cNvSpPr txBox="1"/>
              <p:nvPr/>
            </p:nvSpPr>
            <p:spPr>
              <a:xfrm>
                <a:off x="5825009" y="1674745"/>
                <a:ext cx="1487584"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8" name="Oval 297">
                <a:extLst>
                  <a:ext uri="{FF2B5EF4-FFF2-40B4-BE49-F238E27FC236}">
                    <a16:creationId xmlns:a16="http://schemas.microsoft.com/office/drawing/2014/main" id="{B532D2F5-DC90-422A-9F78-3C0B1B4BE5D6}"/>
                  </a:ext>
                </a:extLst>
              </p:cNvPr>
              <p:cNvSpPr/>
              <p:nvPr/>
            </p:nvSpPr>
            <p:spPr>
              <a:xfrm>
                <a:off x="5548553" y="1634271"/>
                <a:ext cx="493291" cy="47895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9" name="Picture 298">
                <a:extLst>
                  <a:ext uri="{FF2B5EF4-FFF2-40B4-BE49-F238E27FC236}">
                    <a16:creationId xmlns:a16="http://schemas.microsoft.com/office/drawing/2014/main" id="{3EDB38DE-17AC-4057-BFF2-60B2F87CA762}"/>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5551396" y="1625146"/>
                <a:ext cx="485113" cy="488035"/>
              </a:xfrm>
              <a:prstGeom prst="ellipse">
                <a:avLst/>
              </a:prstGeom>
              <a:ln w="12700" cap="rnd">
                <a:solidFill>
                  <a:schemeClr val="bg1"/>
                </a:solidFill>
                <a:prstDash val="solid"/>
              </a:ln>
              <a:effectLst/>
            </p:spPr>
          </p:pic>
        </p:gr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0001270" y="4048820"/>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1B47EFD9-04B7-4471-838C-52ACC08FE59E}"/>
                </a:ext>
              </a:extLst>
            </p:cNvPr>
            <p:cNvGrpSpPr/>
            <p:nvPr/>
          </p:nvGrpSpPr>
          <p:grpSpPr>
            <a:xfrm>
              <a:off x="10104306" y="4315156"/>
              <a:ext cx="1788438" cy="566836"/>
              <a:chOff x="5532307" y="2114741"/>
              <a:chExt cx="1788438" cy="566836"/>
            </a:xfrm>
          </p:grpSpPr>
          <p:sp>
            <p:nvSpPr>
              <p:cNvPr id="294" name="TextBox 293">
                <a:extLst>
                  <a:ext uri="{FF2B5EF4-FFF2-40B4-BE49-F238E27FC236}">
                    <a16:creationId xmlns:a16="http://schemas.microsoft.com/office/drawing/2014/main" id="{B91BF383-3CCE-42E4-9787-BE1FBEB2FCEC}"/>
                  </a:ext>
                </a:extLst>
              </p:cNvPr>
              <p:cNvSpPr txBox="1"/>
              <p:nvPr/>
            </p:nvSpPr>
            <p:spPr>
              <a:xfrm>
                <a:off x="5653101" y="2184425"/>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pic>
            <p:nvPicPr>
              <p:cNvPr id="295" name="Picture 294">
                <a:extLst>
                  <a:ext uri="{FF2B5EF4-FFF2-40B4-BE49-F238E27FC236}">
                    <a16:creationId xmlns:a16="http://schemas.microsoft.com/office/drawing/2014/main" id="{690E66CB-CDAC-49AF-B1D6-0F31F5EA0FA4}"/>
                  </a:ext>
                </a:extLst>
              </p:cNvPr>
              <p:cNvPicPr>
                <a:picLocks noChangeAspect="1"/>
              </p:cNvPicPr>
              <p:nvPr/>
            </p:nvPicPr>
            <p:blipFill>
              <a:blip r:embed="rId45"/>
              <a:stretch>
                <a:fillRect/>
              </a:stretch>
            </p:blipFill>
            <p:spPr>
              <a:xfrm>
                <a:off x="5532307" y="2114741"/>
                <a:ext cx="571035" cy="566836"/>
              </a:xfrm>
              <a:prstGeom prst="rect">
                <a:avLst/>
              </a:prstGeom>
            </p:spPr>
          </p:pic>
          <p:pic>
            <p:nvPicPr>
              <p:cNvPr id="296" name="Picture 295">
                <a:extLst>
                  <a:ext uri="{FF2B5EF4-FFF2-40B4-BE49-F238E27FC236}">
                    <a16:creationId xmlns:a16="http://schemas.microsoft.com/office/drawing/2014/main" id="{E8540BD4-3C8B-43B3-BA01-13C78E8B4591}"/>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5559547" y="2145025"/>
                <a:ext cx="483620" cy="484772"/>
              </a:xfrm>
              <a:prstGeom prst="ellipse">
                <a:avLst/>
              </a:prstGeom>
              <a:ln w="12700" cap="rnd">
                <a:solidFill>
                  <a:schemeClr val="bg1"/>
                </a:solidFill>
                <a:prstDash val="solid"/>
              </a:ln>
              <a:effectLst/>
            </p:spPr>
          </p:pic>
        </p:gr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0001270" y="458782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9" name="Group 238">
              <a:extLst>
                <a:ext uri="{FF2B5EF4-FFF2-40B4-BE49-F238E27FC236}">
                  <a16:creationId xmlns:a16="http://schemas.microsoft.com/office/drawing/2014/main" id="{541391AE-E45F-4B42-81E2-CEFC7BDD9EF0}"/>
                </a:ext>
              </a:extLst>
            </p:cNvPr>
            <p:cNvGrpSpPr/>
            <p:nvPr/>
          </p:nvGrpSpPr>
          <p:grpSpPr>
            <a:xfrm>
              <a:off x="10131143" y="4869613"/>
              <a:ext cx="1768211" cy="493243"/>
              <a:chOff x="5552533" y="2681800"/>
              <a:chExt cx="1768211" cy="493243"/>
            </a:xfrm>
          </p:grpSpPr>
          <p:sp>
            <p:nvSpPr>
              <p:cNvPr id="291" name="TextBox 290">
                <a:extLst>
                  <a:ext uri="{FF2B5EF4-FFF2-40B4-BE49-F238E27FC236}">
                    <a16:creationId xmlns:a16="http://schemas.microsoft.com/office/drawing/2014/main" id="{4F7E2B96-A103-443A-BD83-335003294A90}"/>
                  </a:ext>
                </a:extLst>
              </p:cNvPr>
              <p:cNvSpPr txBox="1"/>
              <p:nvPr/>
            </p:nvSpPr>
            <p:spPr>
              <a:xfrm>
                <a:off x="5653100" y="2720674"/>
                <a:ext cx="1667644"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800" dirty="0"/>
                  <a:t>                     </a:t>
                </a:r>
                <a:r>
                  <a:rPr lang="en-US" sz="1401" dirty="0"/>
                  <a:t>Carlos Montemayor</a:t>
                </a:r>
              </a:p>
              <a:p>
                <a:pPr algn="l"/>
                <a:r>
                  <a:rPr lang="en-US" sz="601" dirty="0"/>
                  <a:t>                              </a:t>
                </a:r>
                <a:r>
                  <a:rPr lang="en-US" sz="1001" dirty="0"/>
                  <a:t>PM,  MTY MEX</a:t>
                </a:r>
              </a:p>
              <a:p>
                <a:pPr algn="l"/>
                <a:r>
                  <a:rPr lang="en-US" sz="601" dirty="0"/>
                  <a:t>                              </a:t>
                </a:r>
                <a:r>
                  <a:rPr lang="en-US" b="0" dirty="0"/>
                  <a:t>QVE, CoS, SBO P1</a:t>
                </a:r>
              </a:p>
            </p:txBody>
          </p:sp>
          <p:sp>
            <p:nvSpPr>
              <p:cNvPr id="292" name="Oval 291">
                <a:extLst>
                  <a:ext uri="{FF2B5EF4-FFF2-40B4-BE49-F238E27FC236}">
                    <a16:creationId xmlns:a16="http://schemas.microsoft.com/office/drawing/2014/main" id="{5508A171-8FA6-41EC-9827-FEB3D229BC2A}"/>
                  </a:ext>
                </a:extLst>
              </p:cNvPr>
              <p:cNvSpPr/>
              <p:nvPr/>
            </p:nvSpPr>
            <p:spPr>
              <a:xfrm>
                <a:off x="5552533" y="2683684"/>
                <a:ext cx="493636" cy="48947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3" name="Picture 292">
                <a:extLst>
                  <a:ext uri="{FF2B5EF4-FFF2-40B4-BE49-F238E27FC236}">
                    <a16:creationId xmlns:a16="http://schemas.microsoft.com/office/drawing/2014/main" id="{29417899-DC31-4A2B-B385-247441DD93E0}"/>
                  </a:ext>
                </a:extLst>
              </p:cNvPr>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5559595" y="2681800"/>
                <a:ext cx="493243" cy="493243"/>
              </a:xfrm>
              <a:prstGeom prst="ellipse">
                <a:avLst/>
              </a:prstGeom>
              <a:ln w="12700" cap="rnd">
                <a:solidFill>
                  <a:schemeClr val="bg1"/>
                </a:solidFill>
                <a:prstDash val="solid"/>
              </a:ln>
              <a:effectLst/>
            </p:spPr>
          </p:pic>
        </p:gr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0001270" y="5116233"/>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0132465" y="5390670"/>
              <a:ext cx="1757603" cy="497439"/>
              <a:chOff x="5554990" y="3160101"/>
              <a:chExt cx="175760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59710" y="3202648"/>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sp>
            <p:nvSpPr>
              <p:cNvPr id="289" name="Oval 288">
                <a:extLst>
                  <a:ext uri="{FF2B5EF4-FFF2-40B4-BE49-F238E27FC236}">
                    <a16:creationId xmlns:a16="http://schemas.microsoft.com/office/drawing/2014/main" id="{B79415F8-B3A7-4CE4-911E-A769CACA64D5}"/>
                  </a:ext>
                </a:extLst>
              </p:cNvPr>
              <p:cNvSpPr/>
              <p:nvPr/>
            </p:nvSpPr>
            <p:spPr>
              <a:xfrm>
                <a:off x="5554990" y="3160408"/>
                <a:ext cx="517504" cy="49682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5561989" y="3160101"/>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0001270" y="563938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0135341" y="5923173"/>
              <a:ext cx="1748888" cy="496727"/>
              <a:chOff x="5563705" y="3714025"/>
              <a:chExt cx="1748888" cy="496727"/>
            </a:xfrm>
          </p:grpSpPr>
          <p:sp>
            <p:nvSpPr>
              <p:cNvPr id="285" name="TextBox 284">
                <a:extLst>
                  <a:ext uri="{FF2B5EF4-FFF2-40B4-BE49-F238E27FC236}">
                    <a16:creationId xmlns:a16="http://schemas.microsoft.com/office/drawing/2014/main" id="{E5C869D6-3E1A-4D7C-8901-A52F030CD835}"/>
                  </a:ext>
                </a:extLst>
              </p:cNvPr>
              <p:cNvSpPr txBox="1"/>
              <p:nvPr/>
            </p:nvSpPr>
            <p:spPr>
              <a:xfrm>
                <a:off x="5653100" y="3745097"/>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63705" y="3714025"/>
                <a:ext cx="498970" cy="49672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9991821" y="614992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C94523CA-8143-4152-915D-C469C9905856}"/>
                </a:ext>
              </a:extLst>
            </p:cNvPr>
            <p:cNvCxnSpPr>
              <a:cxnSpLocks/>
            </p:cNvCxnSpPr>
            <p:nvPr/>
          </p:nvCxnSpPr>
          <p:spPr>
            <a:xfrm>
              <a:off x="12019548" y="3748050"/>
              <a:ext cx="10867" cy="195963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2019545" y="408286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2149785" y="3816599"/>
              <a:ext cx="1687066" cy="496727"/>
              <a:chOff x="7562660" y="1532893"/>
              <a:chExt cx="1687066" cy="496727"/>
            </a:xfrm>
          </p:grpSpPr>
          <p:sp>
            <p:nvSpPr>
              <p:cNvPr id="282" name="TextBox 281">
                <a:extLst>
                  <a:ext uri="{FF2B5EF4-FFF2-40B4-BE49-F238E27FC236}">
                    <a16:creationId xmlns:a16="http://schemas.microsoft.com/office/drawing/2014/main" id="{34517230-5CE7-42AF-A52C-927155714660}"/>
                  </a:ext>
                </a:extLst>
              </p:cNvPr>
              <p:cNvSpPr txBox="1"/>
              <p:nvPr/>
            </p:nvSpPr>
            <p:spPr>
              <a:xfrm>
                <a:off x="7665538" y="1577545"/>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sp>
            <p:nvSpPr>
              <p:cNvPr id="283" name="Oval 282">
                <a:extLst>
                  <a:ext uri="{FF2B5EF4-FFF2-40B4-BE49-F238E27FC236}">
                    <a16:creationId xmlns:a16="http://schemas.microsoft.com/office/drawing/2014/main" id="{05299F37-B045-4127-A1F2-73E93AA73526}"/>
                  </a:ext>
                </a:extLst>
              </p:cNvPr>
              <p:cNvSpPr/>
              <p:nvPr/>
            </p:nvSpPr>
            <p:spPr>
              <a:xfrm>
                <a:off x="7562660" y="1532893"/>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7571954" y="1535907"/>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2179107" y="4360419"/>
              <a:ext cx="1656130" cy="496727"/>
              <a:chOff x="7590001" y="2063427"/>
              <a:chExt cx="1656130" cy="496727"/>
            </a:xfrm>
          </p:grpSpPr>
          <p:sp>
            <p:nvSpPr>
              <p:cNvPr id="279" name="TextBox 278">
                <a:extLst>
                  <a:ext uri="{FF2B5EF4-FFF2-40B4-BE49-F238E27FC236}">
                    <a16:creationId xmlns:a16="http://schemas.microsoft.com/office/drawing/2014/main" id="{16887C6E-E16B-4D6C-AFB5-DF955C85C82B}"/>
                  </a:ext>
                </a:extLst>
              </p:cNvPr>
              <p:cNvSpPr txBox="1"/>
              <p:nvPr/>
            </p:nvSpPr>
            <p:spPr>
              <a:xfrm>
                <a:off x="7752963" y="2090766"/>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sp>
            <p:nvSpPr>
              <p:cNvPr id="280" name="Oval 279">
                <a:extLst>
                  <a:ext uri="{FF2B5EF4-FFF2-40B4-BE49-F238E27FC236}">
                    <a16:creationId xmlns:a16="http://schemas.microsoft.com/office/drawing/2014/main" id="{EDF14620-B056-49C5-B21D-FB7C683E58C8}"/>
                  </a:ext>
                </a:extLst>
              </p:cNvPr>
              <p:cNvSpPr/>
              <p:nvPr/>
            </p:nvSpPr>
            <p:spPr>
              <a:xfrm>
                <a:off x="7590240" y="2063427"/>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7590001" y="206632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2037477" y="4600745"/>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2154981" y="4895365"/>
              <a:ext cx="1681874" cy="503374"/>
              <a:chOff x="7582978" y="2619696"/>
              <a:chExt cx="1681874"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80664" y="265154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sp>
            <p:nvSpPr>
              <p:cNvPr id="277" name="Oval 276">
                <a:extLst>
                  <a:ext uri="{FF2B5EF4-FFF2-40B4-BE49-F238E27FC236}">
                    <a16:creationId xmlns:a16="http://schemas.microsoft.com/office/drawing/2014/main" id="{313B4878-6D9D-45BB-9C85-3A973EAB3CE2}"/>
                  </a:ext>
                </a:extLst>
              </p:cNvPr>
              <p:cNvSpPr/>
              <p:nvPr/>
            </p:nvSpPr>
            <p:spPr>
              <a:xfrm>
                <a:off x="7582978" y="2622089"/>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7587079" y="2619696"/>
                <a:ext cx="503374" cy="503374"/>
              </a:xfrm>
              <a:prstGeom prst="ellipse">
                <a:avLst/>
              </a:prstGeom>
              <a:ln w="12700" cap="rnd">
                <a:solidFill>
                  <a:schemeClr val="bg1"/>
                </a:solidFill>
                <a:prstDash val="solid"/>
              </a:ln>
              <a:effectLst/>
            </p:spPr>
          </p:pic>
        </p:grpSp>
        <p:cxnSp>
          <p:nvCxnSpPr>
            <p:cNvPr id="251" name="Straight Arrow Connector 250">
              <a:extLst>
                <a:ext uri="{FF2B5EF4-FFF2-40B4-BE49-F238E27FC236}">
                  <a16:creationId xmlns:a16="http://schemas.microsoft.com/office/drawing/2014/main" id="{65C7CE27-284B-4395-BB17-7D830AF1D16C}"/>
                </a:ext>
              </a:extLst>
            </p:cNvPr>
            <p:cNvCxnSpPr>
              <a:cxnSpLocks/>
            </p:cNvCxnSpPr>
            <p:nvPr/>
          </p:nvCxnSpPr>
          <p:spPr>
            <a:xfrm>
              <a:off x="12027404" y="5139148"/>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2" name="Group 251">
              <a:extLst>
                <a:ext uri="{FF2B5EF4-FFF2-40B4-BE49-F238E27FC236}">
                  <a16:creationId xmlns:a16="http://schemas.microsoft.com/office/drawing/2014/main" id="{3CC5D8B2-6957-4D9E-8F0D-34A8C131159E}"/>
                </a:ext>
              </a:extLst>
            </p:cNvPr>
            <p:cNvGrpSpPr/>
            <p:nvPr/>
          </p:nvGrpSpPr>
          <p:grpSpPr>
            <a:xfrm>
              <a:off x="12177868" y="5422684"/>
              <a:ext cx="1657327" cy="496727"/>
              <a:chOff x="7605907" y="3252645"/>
              <a:chExt cx="1657327" cy="496727"/>
            </a:xfrm>
          </p:grpSpPr>
          <p:sp>
            <p:nvSpPr>
              <p:cNvPr id="273" name="TextBox 272">
                <a:extLst>
                  <a:ext uri="{FF2B5EF4-FFF2-40B4-BE49-F238E27FC236}">
                    <a16:creationId xmlns:a16="http://schemas.microsoft.com/office/drawing/2014/main" id="{5A6EE0FC-F3AE-4267-94A7-3C9680006F26}"/>
                  </a:ext>
                </a:extLst>
              </p:cNvPr>
              <p:cNvSpPr txBox="1"/>
              <p:nvPr/>
            </p:nvSpPr>
            <p:spPr>
              <a:xfrm>
                <a:off x="7770066" y="3291843"/>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sp>
            <p:nvSpPr>
              <p:cNvPr id="274" name="Oval 273">
                <a:extLst>
                  <a:ext uri="{FF2B5EF4-FFF2-40B4-BE49-F238E27FC236}">
                    <a16:creationId xmlns:a16="http://schemas.microsoft.com/office/drawing/2014/main" id="{5D94A2C8-BED8-4625-8E48-FAB0E8AB3BF1}"/>
                  </a:ext>
                </a:extLst>
              </p:cNvPr>
              <p:cNvSpPr/>
              <p:nvPr/>
            </p:nvSpPr>
            <p:spPr>
              <a:xfrm>
                <a:off x="7607385" y="3252645"/>
                <a:ext cx="498970" cy="49672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52" cstate="email">
                <a:extLst>
                  <a:ext uri="{28A0092B-C50C-407E-A947-70E740481C1C}">
                    <a14:useLocalDpi xmlns:a14="http://schemas.microsoft.com/office/drawing/2010/main" val="0"/>
                  </a:ext>
                </a:extLst>
              </a:blip>
              <a:stretch>
                <a:fillRect/>
              </a:stretch>
            </p:blipFill>
            <p:spPr>
              <a:xfrm>
                <a:off x="7605907" y="3252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2046920" y="5707684"/>
              <a:ext cx="1368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BCC6A048-F752-4054-944C-2907D70234B6}"/>
                </a:ext>
              </a:extLst>
            </p:cNvPr>
            <p:cNvGrpSpPr/>
            <p:nvPr/>
          </p:nvGrpSpPr>
          <p:grpSpPr>
            <a:xfrm>
              <a:off x="3737454" y="3165320"/>
              <a:ext cx="1777642" cy="461665"/>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4221329" y="3210218"/>
              <a:ext cx="1386222" cy="297419"/>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grpSp>
          <p:nvGrpSpPr>
            <p:cNvPr id="256" name="Group 255">
              <a:extLst>
                <a:ext uri="{FF2B5EF4-FFF2-40B4-BE49-F238E27FC236}">
                  <a16:creationId xmlns:a16="http://schemas.microsoft.com/office/drawing/2014/main" id="{FBCEF02F-BE8C-41FE-9B65-347640DB98B3}"/>
                </a:ext>
              </a:extLst>
            </p:cNvPr>
            <p:cNvGrpSpPr/>
            <p:nvPr/>
          </p:nvGrpSpPr>
          <p:grpSpPr>
            <a:xfrm>
              <a:off x="3974594" y="3728609"/>
              <a:ext cx="1539630" cy="399571"/>
              <a:chOff x="-597743" y="1005013"/>
              <a:chExt cx="1539630" cy="399571"/>
            </a:xfrm>
          </p:grpSpPr>
          <p:sp>
            <p:nvSpPr>
              <p:cNvPr id="269" name="Rectangle 268">
                <a:extLst>
                  <a:ext uri="{FF2B5EF4-FFF2-40B4-BE49-F238E27FC236}">
                    <a16:creationId xmlns:a16="http://schemas.microsoft.com/office/drawing/2014/main" id="{2E136C4D-B6D5-47CC-9616-CE08B4F4FCF3}"/>
                  </a:ext>
                </a:extLst>
              </p:cNvPr>
              <p:cNvSpPr/>
              <p:nvPr/>
            </p:nvSpPr>
            <p:spPr>
              <a:xfrm>
                <a:off x="-597743" y="100501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0" name="TextBox 269">
                <a:extLst>
                  <a:ext uri="{FF2B5EF4-FFF2-40B4-BE49-F238E27FC236}">
                    <a16:creationId xmlns:a16="http://schemas.microsoft.com/office/drawing/2014/main" id="{F85D438B-4B4D-4217-AB18-D3A6B9A129B6}"/>
                  </a:ext>
                </a:extLst>
              </p:cNvPr>
              <p:cNvSpPr txBox="1"/>
              <p:nvPr/>
            </p:nvSpPr>
            <p:spPr>
              <a:xfrm>
                <a:off x="-356767" y="1041349"/>
                <a:ext cx="1192656" cy="297419"/>
              </a:xfrm>
              <a:prstGeom prst="rect">
                <a:avLst/>
              </a:prstGeom>
              <a:noFill/>
            </p:spPr>
            <p:txBody>
              <a:bodyPr wrap="square" rtlCol="0">
                <a:spAutoFit/>
              </a:bodyPr>
              <a:lstStyle/>
              <a:p>
                <a:r>
                  <a:rPr lang="en-US" sz="1401" b="1" dirty="0">
                    <a:solidFill>
                      <a:schemeClr val="bg1"/>
                    </a:solidFill>
                  </a:rPr>
                  <a:t>Lei Zackschewski</a:t>
                </a:r>
              </a:p>
              <a:p>
                <a:r>
                  <a:rPr lang="en-US" sz="1001" b="1" dirty="0">
                    <a:solidFill>
                      <a:schemeClr val="bg1"/>
                    </a:solidFill>
                  </a:rPr>
                  <a:t>Partner Projects, Peru, IN</a:t>
                </a:r>
              </a:p>
            </p:txBody>
          </p:sp>
        </p:grpSp>
        <p:sp>
          <p:nvSpPr>
            <p:cNvPr id="257" name="Oval 256">
              <a:extLst>
                <a:ext uri="{FF2B5EF4-FFF2-40B4-BE49-F238E27FC236}">
                  <a16:creationId xmlns:a16="http://schemas.microsoft.com/office/drawing/2014/main" id="{13F7ED80-F861-4123-A7BA-400B9644B662}"/>
                </a:ext>
              </a:extLst>
            </p:cNvPr>
            <p:cNvSpPr/>
            <p:nvPr/>
          </p:nvSpPr>
          <p:spPr>
            <a:xfrm>
              <a:off x="3750729" y="3699176"/>
              <a:ext cx="474700"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8" name="Picture 257">
              <a:extLst>
                <a:ext uri="{FF2B5EF4-FFF2-40B4-BE49-F238E27FC236}">
                  <a16:creationId xmlns:a16="http://schemas.microsoft.com/office/drawing/2014/main" id="{FB794802-1030-4417-AA27-8B1D3C08156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26340" y="3734788"/>
              <a:ext cx="301392" cy="376739"/>
            </a:xfrm>
            <a:prstGeom prst="rect">
              <a:avLst/>
            </a:prstGeom>
          </p:spPr>
        </p:pic>
        <p:grpSp>
          <p:nvGrpSpPr>
            <p:cNvPr id="259" name="Group 258">
              <a:extLst>
                <a:ext uri="{FF2B5EF4-FFF2-40B4-BE49-F238E27FC236}">
                  <a16:creationId xmlns:a16="http://schemas.microsoft.com/office/drawing/2014/main" id="{B2D746E0-DDE7-401F-80AC-C49397128384}"/>
                </a:ext>
              </a:extLst>
            </p:cNvPr>
            <p:cNvGrpSpPr/>
            <p:nvPr/>
          </p:nvGrpSpPr>
          <p:grpSpPr>
            <a:xfrm>
              <a:off x="3743227" y="4213821"/>
              <a:ext cx="1771188" cy="461664"/>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220606" cy="396587"/>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Industry &amp; EcoBuildings, </a:t>
                  </a:r>
                </a:p>
                <a:p>
                  <a:r>
                    <a:rPr lang="en-US" sz="1001" b="1" dirty="0">
                      <a:solidFill>
                        <a:schemeClr val="bg1"/>
                      </a:solidFill>
                    </a:rPr>
                    <a:t>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60" name="Group 259">
              <a:extLst>
                <a:ext uri="{FF2B5EF4-FFF2-40B4-BE49-F238E27FC236}">
                  <a16:creationId xmlns:a16="http://schemas.microsoft.com/office/drawing/2014/main" id="{E4AD1E5C-47B8-45BC-BD46-A0445DB89CE0}"/>
                </a:ext>
              </a:extLst>
            </p:cNvPr>
            <p:cNvGrpSpPr/>
            <p:nvPr/>
          </p:nvGrpSpPr>
          <p:grpSpPr>
            <a:xfrm>
              <a:off x="3745094" y="4737921"/>
              <a:ext cx="1817990" cy="473995"/>
              <a:chOff x="-819132" y="1921806"/>
              <a:chExt cx="1817990" cy="473995"/>
            </a:xfrm>
          </p:grpSpPr>
          <p:grpSp>
            <p:nvGrpSpPr>
              <p:cNvPr id="261" name="Group 260">
                <a:extLst>
                  <a:ext uri="{FF2B5EF4-FFF2-40B4-BE49-F238E27FC236}">
                    <a16:creationId xmlns:a16="http://schemas.microsoft.com/office/drawing/2014/main" id="{41149322-E5BA-4603-8878-751EE2666BFA}"/>
                  </a:ext>
                </a:extLst>
              </p:cNvPr>
              <p:cNvGrpSpPr/>
              <p:nvPr/>
            </p:nvGrpSpPr>
            <p:grpSpPr>
              <a:xfrm>
                <a:off x="-603069" y="1953773"/>
                <a:ext cx="1601927" cy="399571"/>
                <a:chOff x="-598315" y="1957880"/>
                <a:chExt cx="1601927" cy="399571"/>
              </a:xfrm>
            </p:grpSpPr>
            <p:sp>
              <p:nvSpPr>
                <p:cNvPr id="263" name="Rectangle 262">
                  <a:extLst>
                    <a:ext uri="{FF2B5EF4-FFF2-40B4-BE49-F238E27FC236}">
                      <a16:creationId xmlns:a16="http://schemas.microsoft.com/office/drawing/2014/main" id="{AABE086F-4958-4EE2-BCE0-A7A800A44BA2}"/>
                    </a:ext>
                  </a:extLst>
                </p:cNvPr>
                <p:cNvSpPr/>
                <p:nvPr/>
              </p:nvSpPr>
              <p:spPr>
                <a:xfrm>
                  <a:off x="-598315" y="1957880"/>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TextBox 263">
                  <a:extLst>
                    <a:ext uri="{FF2B5EF4-FFF2-40B4-BE49-F238E27FC236}">
                      <a16:creationId xmlns:a16="http://schemas.microsoft.com/office/drawing/2014/main" id="{D1FB8BF1-FBEC-4D31-8BA5-254AEA736829}"/>
                    </a:ext>
                  </a:extLst>
                </p:cNvPr>
                <p:cNvSpPr txBox="1"/>
                <p:nvPr/>
              </p:nvSpPr>
              <p:spPr>
                <a:xfrm>
                  <a:off x="-322958" y="1991782"/>
                  <a:ext cx="1326570" cy="297419"/>
                </a:xfrm>
                <a:prstGeom prst="rect">
                  <a:avLst/>
                </a:prstGeom>
                <a:noFill/>
              </p:spPr>
              <p:txBody>
                <a:bodyPr wrap="square" rtlCol="0">
                  <a:spAutoFit/>
                </a:bodyPr>
                <a:lstStyle/>
                <a:p>
                  <a:r>
                    <a:rPr lang="en-US" sz="1401" b="1" dirty="0">
                      <a:solidFill>
                        <a:schemeClr val="bg1"/>
                      </a:solidFill>
                    </a:rPr>
                    <a:t>Betty Oliver</a:t>
                  </a:r>
                </a:p>
                <a:p>
                  <a:r>
                    <a:rPr lang="en-US" sz="1001" b="1" dirty="0">
                      <a:solidFill>
                        <a:schemeClr val="bg1"/>
                      </a:solidFill>
                    </a:rPr>
                    <a:t>ITD &amp; Energy, Nashville, TN</a:t>
                  </a:r>
                </a:p>
              </p:txBody>
            </p:sp>
          </p:grpSp>
          <p:pic>
            <p:nvPicPr>
              <p:cNvPr id="262" name="Picture 8" descr="https://spiceportal.schneider-electric.com/image/user_male_portrait?img_id=1570988&amp;img_id_token=pRLJ4tc1ee7ydPvMQ840cBICKqI%3D&amp;t=1527601251262">
                <a:extLst>
                  <a:ext uri="{FF2B5EF4-FFF2-40B4-BE49-F238E27FC236}">
                    <a16:creationId xmlns:a16="http://schemas.microsoft.com/office/drawing/2014/main" id="{41A564C8-A660-4CC3-ADF1-A77C22370294}"/>
                  </a:ext>
                </a:extLst>
              </p:cNvPr>
              <p:cNvPicPr>
                <a:picLocks noChangeAspect="1"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819132" y="1921806"/>
                <a:ext cx="490566" cy="4739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500" name="Group 499">
            <a:extLst>
              <a:ext uri="{FF2B5EF4-FFF2-40B4-BE49-F238E27FC236}">
                <a16:creationId xmlns:a16="http://schemas.microsoft.com/office/drawing/2014/main" id="{D08F4D2E-D0F7-45DE-B089-7DD11B3F4AF5}"/>
              </a:ext>
            </a:extLst>
          </p:cNvPr>
          <p:cNvGrpSpPr/>
          <p:nvPr/>
        </p:nvGrpSpPr>
        <p:grpSpPr>
          <a:xfrm>
            <a:off x="17866253" y="2947021"/>
            <a:ext cx="5735655" cy="4635356"/>
            <a:chOff x="16490557" y="5358638"/>
            <a:chExt cx="5735654" cy="4635358"/>
          </a:xfrm>
        </p:grpSpPr>
        <p:grpSp>
          <p:nvGrpSpPr>
            <p:cNvPr id="378" name="Group 377">
              <a:extLst>
                <a:ext uri="{FF2B5EF4-FFF2-40B4-BE49-F238E27FC236}">
                  <a16:creationId xmlns:a16="http://schemas.microsoft.com/office/drawing/2014/main" id="{0367B324-6E5E-4FFC-99C0-7200929D6C64}"/>
                </a:ext>
              </a:extLst>
            </p:cNvPr>
            <p:cNvGrpSpPr/>
            <p:nvPr/>
          </p:nvGrpSpPr>
          <p:grpSpPr>
            <a:xfrm>
              <a:off x="16490557" y="6034970"/>
              <a:ext cx="5735654" cy="3959026"/>
              <a:chOff x="676103" y="553063"/>
              <a:chExt cx="5735654" cy="3959026"/>
            </a:xfrm>
          </p:grpSpPr>
          <p:sp>
            <p:nvSpPr>
              <p:cNvPr id="379" name="Oval 378">
                <a:extLst>
                  <a:ext uri="{FF2B5EF4-FFF2-40B4-BE49-F238E27FC236}">
                    <a16:creationId xmlns:a16="http://schemas.microsoft.com/office/drawing/2014/main" id="{5A0C3DF3-811D-489A-B5EA-063C6F6DD92A}"/>
                  </a:ext>
                </a:extLst>
              </p:cNvPr>
              <p:cNvSpPr/>
              <p:nvPr/>
            </p:nvSpPr>
            <p:spPr>
              <a:xfrm>
                <a:off x="3858810" y="3064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0" name="Group 379">
                <a:extLst>
                  <a:ext uri="{FF2B5EF4-FFF2-40B4-BE49-F238E27FC236}">
                    <a16:creationId xmlns:a16="http://schemas.microsoft.com/office/drawing/2014/main" id="{7D44B733-E0BB-4E0D-AF11-92B6A5E16038}"/>
                  </a:ext>
                </a:extLst>
              </p:cNvPr>
              <p:cNvGrpSpPr/>
              <p:nvPr/>
            </p:nvGrpSpPr>
            <p:grpSpPr>
              <a:xfrm>
                <a:off x="676103" y="553063"/>
                <a:ext cx="5735654" cy="3959026"/>
                <a:chOff x="676103" y="553063"/>
                <a:chExt cx="5735654" cy="3959026"/>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35654" cy="3959026"/>
                  <a:chOff x="167806" y="1078604"/>
                  <a:chExt cx="5735654" cy="3959026"/>
                </a:xfrm>
              </p:grpSpPr>
              <p:cxnSp>
                <p:nvCxnSpPr>
                  <p:cNvPr id="383" name="Straight Arrow Connector 382">
                    <a:extLst>
                      <a:ext uri="{FF2B5EF4-FFF2-40B4-BE49-F238E27FC236}">
                        <a16:creationId xmlns:a16="http://schemas.microsoft.com/office/drawing/2014/main" id="{7C27F818-FB6E-4E80-AF66-A0A5CD5A7E6E}"/>
                      </a:ext>
                    </a:extLst>
                  </p:cNvPr>
                  <p:cNvCxnSpPr>
                    <a:cxnSpLocks/>
                    <a:endCxn id="391" idx="2"/>
                  </p:cNvCxnSpPr>
                  <p:nvPr/>
                </p:nvCxnSpPr>
                <p:spPr>
                  <a:xfrm>
                    <a:off x="249263" y="4633976"/>
                    <a:ext cx="1391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35654" cy="3959026"/>
                    <a:chOff x="167806" y="1078604"/>
                    <a:chExt cx="5735654" cy="3959026"/>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59026"/>
                      <a:chOff x="123444" y="77996"/>
                      <a:chExt cx="5704185" cy="3969726"/>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144"/>
                        <a:ext cx="2203" cy="32132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8380" y="806266"/>
                        <a:ext cx="5870" cy="286708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a:t>
                        </a:r>
                        <a:r>
                          <a:rPr lang="en-US" sz="1001" dirty="0" err="1">
                            <a:solidFill>
                              <a:schemeClr val="bg1"/>
                            </a:solidFill>
                          </a:rPr>
                          <a:t>CoS</a:t>
                        </a:r>
                        <a:r>
                          <a:rPr lang="en-US" sz="1001" dirty="0">
                            <a:solidFill>
                              <a:schemeClr val="bg1"/>
                            </a:solidFill>
                          </a:rPr>
                          <a:t>,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id="{BF598DFE-4165-4B5F-ADE3-C05459A66A16}"/>
                          </a:ext>
                        </a:extLst>
                      </p:cNvPr>
                      <p:cNvSpPr txBox="1"/>
                      <p:nvPr/>
                    </p:nvSpPr>
                    <p:spPr>
                      <a:xfrm>
                        <a:off x="3533877" y="3361208"/>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19" name="Oval 418">
                        <a:extLst>
                          <a:ext uri="{FF2B5EF4-FFF2-40B4-BE49-F238E27FC236}">
                            <a16:creationId xmlns:a16="http://schemas.microsoft.com/office/drawing/2014/main" id="{E266ABFD-4B92-4CA6-86FE-DC25B1F81E64}"/>
                          </a:ext>
                        </a:extLst>
                      </p:cNvPr>
                      <p:cNvSpPr/>
                      <p:nvPr/>
                    </p:nvSpPr>
                    <p:spPr>
                      <a:xfrm>
                        <a:off x="3254480" y="334204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a:t>
                        </a:r>
                        <a:r>
                          <a:rPr lang="en-US" sz="1001" b="1" dirty="0" err="1">
                            <a:solidFill>
                              <a:schemeClr val="bg1"/>
                            </a:solidFill>
                          </a:rPr>
                          <a:t>Prj</a:t>
                        </a:r>
                        <a:r>
                          <a:rPr lang="en-US" sz="1001" b="1" dirty="0">
                            <a:solidFill>
                              <a:schemeClr val="bg1"/>
                            </a:solidFill>
                          </a:rPr>
                          <a:t> </a:t>
                        </a:r>
                        <a:r>
                          <a:rPr lang="en-US" sz="1001" b="1" dirty="0" err="1">
                            <a:solidFill>
                              <a:schemeClr val="bg1"/>
                            </a:solidFill>
                          </a:rPr>
                          <a:t>Mgr</a:t>
                        </a:r>
                        <a:r>
                          <a:rPr lang="en-US" sz="1001" b="1" dirty="0">
                            <a:solidFill>
                              <a:schemeClr val="bg1"/>
                            </a:solidFill>
                          </a:rPr>
                          <a:t>,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a:t>
                        </a:r>
                        <a:r>
                          <a:rPr lang="en-US" sz="900" dirty="0" err="1">
                            <a:solidFill>
                              <a:schemeClr val="bg1"/>
                            </a:solidFill>
                          </a:rPr>
                          <a:t>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3309539" y="4340046"/>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Iubeni Guerra</a:t>
                      </a:r>
                    </a:p>
                    <a:p>
                      <a:r>
                        <a:rPr lang="en-US" sz="1001" b="1" dirty="0">
                          <a:solidFill>
                            <a:schemeClr val="bg1"/>
                          </a:solidFill>
                        </a:rPr>
                        <a:t>              Prj Manager,  MTY MEX</a:t>
                      </a:r>
                    </a:p>
                    <a:p>
                      <a:r>
                        <a:rPr lang="en-US" sz="1001" dirty="0">
                          <a:solidFill>
                            <a:schemeClr val="bg1"/>
                          </a:solidFill>
                        </a:rPr>
                        <a:t>              QVE, CoS, SBO K2</a:t>
                      </a:r>
                    </a:p>
                  </p:txBody>
                </p:sp>
                <p:pic>
                  <p:nvPicPr>
                    <p:cNvPr id="394" name="Picture 393">
                      <a:extLst>
                        <a:ext uri="{FF2B5EF4-FFF2-40B4-BE49-F238E27FC236}">
                          <a16:creationId xmlns:a16="http://schemas.microsoft.com/office/drawing/2014/main" id="{13F8DB1C-1BBD-4137-99C4-D49A371CEDD3}"/>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383774" y="3502760"/>
                      <a:ext cx="724004" cy="724004"/>
                    </a:xfrm>
                    <a:prstGeom prst="ellipse">
                      <a:avLst/>
                    </a:prstGeom>
                    <a:ln w="12700" cap="rnd">
                      <a:solidFill>
                        <a:schemeClr val="bg1"/>
                      </a:solidFill>
                      <a:prstDash val="solid"/>
                    </a:ln>
                    <a:effectLst/>
                  </p:spPr>
                </p:pic>
                <p:sp>
                  <p:nvSpPr>
                    <p:cNvPr id="395" name="TextBox 394">
                      <a:extLst>
                        <a:ext uri="{FF2B5EF4-FFF2-40B4-BE49-F238E27FC236}">
                          <a16:creationId xmlns:a16="http://schemas.microsoft.com/office/drawing/2014/main" id="{6EA438DF-91E6-42E0-BD5C-EA1DEBCE379A}"/>
                        </a:ext>
                      </a:extLst>
                    </p:cNvPr>
                    <p:cNvSpPr txBox="1"/>
                    <p:nvPr/>
                  </p:nvSpPr>
                  <p:spPr>
                    <a:xfrm>
                      <a:off x="3635902" y="3556702"/>
                      <a:ext cx="22675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Todd Diersing </a:t>
                      </a:r>
                    </a:p>
                    <a:p>
                      <a:r>
                        <a:rPr lang="en-US" sz="1001" b="1" dirty="0">
                          <a:solidFill>
                            <a:schemeClr val="bg1"/>
                          </a:solidFill>
                        </a:rPr>
                        <a:t>               Prj Manager, Seneca, SC</a:t>
                      </a:r>
                    </a:p>
                    <a:p>
                      <a:r>
                        <a:rPr lang="en-US" sz="1001" dirty="0">
                          <a:solidFill>
                            <a:schemeClr val="bg1"/>
                          </a:solidFill>
                        </a:rPr>
                        <a:t>               QVE</a:t>
                      </a:r>
                      <a:endParaRPr lang="en-US" sz="1200" dirty="0">
                        <a:solidFill>
                          <a:schemeClr val="bg1"/>
                        </a:solidFill>
                      </a:endParaRPr>
                    </a:p>
                  </p:txBody>
                </p:sp>
                <p:pic>
                  <p:nvPicPr>
                    <p:cNvPr id="396" name="Picture 395">
                      <a:extLst>
                        <a:ext uri="{FF2B5EF4-FFF2-40B4-BE49-F238E27FC236}">
                          <a16:creationId xmlns:a16="http://schemas.microsoft.com/office/drawing/2014/main" id="{CE922C35-60EF-4A2F-A868-F6F9FE9C7DB8}"/>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3343368" y="3550386"/>
                      <a:ext cx="735891" cy="735891"/>
                    </a:xfrm>
                    <a:prstGeom prst="ellipse">
                      <a:avLst/>
                    </a:prstGeom>
                    <a:ln w="12700" cap="rnd">
                      <a:solidFill>
                        <a:schemeClr val="bg1"/>
                      </a:solidFill>
                      <a:prstDash val="solid"/>
                    </a:ln>
                    <a:effectLst/>
                  </p:spPr>
                </p:pic>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64"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err="1">
                  <a:solidFill>
                    <a:schemeClr val="bg1"/>
                  </a:solidFill>
                </a:rPr>
                <a:t>Strategic</a:t>
              </a:r>
              <a:r>
                <a:rPr lang="es-419" sz="1401" b="1" dirty="0">
                  <a:solidFill>
                    <a:schemeClr val="bg1"/>
                  </a:solidFill>
                </a:rPr>
                <a:t> </a:t>
              </a:r>
              <a:r>
                <a:rPr lang="es-419" sz="1401" b="1" dirty="0" err="1">
                  <a:solidFill>
                    <a:schemeClr val="bg1"/>
                  </a:solidFill>
                </a:rPr>
                <a:t>Projects</a:t>
              </a:r>
              <a:r>
                <a:rPr lang="es-419" sz="1401" b="1" dirty="0">
                  <a:solidFill>
                    <a:schemeClr val="bg1"/>
                  </a:solidFill>
                </a:rPr>
                <a:t> &amp; </a:t>
              </a:r>
              <a:r>
                <a:rPr lang="es-419" sz="1401" b="1" dirty="0" err="1">
                  <a:solidFill>
                    <a:schemeClr val="bg1"/>
                  </a:solidFill>
                </a:rPr>
                <a:t>Program</a:t>
              </a:r>
              <a:r>
                <a:rPr lang="es-419" sz="1401" b="1" dirty="0">
                  <a:solidFill>
                    <a:schemeClr val="bg1"/>
                  </a:solidFill>
                </a:rPr>
                <a:t> Management</a:t>
              </a:r>
            </a:p>
            <a:p>
              <a:pPr algn="ctr"/>
              <a:endParaRPr lang="en-US" sz="132" b="1" dirty="0">
                <a:solidFill>
                  <a:schemeClr val="bg1"/>
                </a:solidFill>
              </a:endParaRPr>
            </a:p>
          </p:txBody>
        </p:sp>
      </p:grpSp>
      <p:cxnSp>
        <p:nvCxnSpPr>
          <p:cNvPr id="476" name="Straight Arrow Connector 475">
            <a:extLst>
              <a:ext uri="{FF2B5EF4-FFF2-40B4-BE49-F238E27FC236}">
                <a16:creationId xmlns:a16="http://schemas.microsoft.com/office/drawing/2014/main" id="{B013B6C8-1A3C-47F9-95BE-C8A3B9B5F50A}"/>
              </a:ext>
            </a:extLst>
          </p:cNvPr>
          <p:cNvCxnSpPr>
            <a:cxnSpLocks/>
            <a:endCxn id="392" idx="2"/>
          </p:cNvCxnSpPr>
          <p:nvPr/>
        </p:nvCxnSpPr>
        <p:spPr>
          <a:xfrm>
            <a:off x="20828758" y="7221880"/>
            <a:ext cx="179228" cy="8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9" name="Straight Arrow Connector 478">
            <a:extLst>
              <a:ext uri="{FF2B5EF4-FFF2-40B4-BE49-F238E27FC236}">
                <a16:creationId xmlns:a16="http://schemas.microsoft.com/office/drawing/2014/main" id="{BB27783B-8D13-43F6-82D9-F1D015A26A64}"/>
              </a:ext>
            </a:extLst>
          </p:cNvPr>
          <p:cNvCxnSpPr/>
          <p:nvPr/>
        </p:nvCxnSpPr>
        <p:spPr>
          <a:xfrm>
            <a:off x="19703664" y="4735490"/>
            <a:ext cx="203462" cy="254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2" name="Straight Arrow Connector 491">
            <a:extLst>
              <a:ext uri="{FF2B5EF4-FFF2-40B4-BE49-F238E27FC236}">
                <a16:creationId xmlns:a16="http://schemas.microsoft.com/office/drawing/2014/main" id="{E804F39A-2056-4EA1-96BA-9FAC0EA58431}"/>
              </a:ext>
            </a:extLst>
          </p:cNvPr>
          <p:cNvCxnSpPr>
            <a:cxnSpLocks/>
          </p:cNvCxnSpPr>
          <p:nvPr/>
        </p:nvCxnSpPr>
        <p:spPr>
          <a:xfrm>
            <a:off x="16820282" y="6322036"/>
            <a:ext cx="1280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5" name="Straight Arrow Connector 494">
            <a:extLst>
              <a:ext uri="{FF2B5EF4-FFF2-40B4-BE49-F238E27FC236}">
                <a16:creationId xmlns:a16="http://schemas.microsoft.com/office/drawing/2014/main" id="{758FE57B-F118-40FB-AA4E-3CBF1426794E}"/>
              </a:ext>
            </a:extLst>
          </p:cNvPr>
          <p:cNvCxnSpPr>
            <a:cxnSpLocks/>
          </p:cNvCxnSpPr>
          <p:nvPr/>
        </p:nvCxnSpPr>
        <p:spPr>
          <a:xfrm>
            <a:off x="16834777" y="5526527"/>
            <a:ext cx="1280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6" name="Straight Arrow Connector 495">
            <a:extLst>
              <a:ext uri="{FF2B5EF4-FFF2-40B4-BE49-F238E27FC236}">
                <a16:creationId xmlns:a16="http://schemas.microsoft.com/office/drawing/2014/main" id="{876A8C2F-C0DF-47C9-9372-3518958AF31C}"/>
              </a:ext>
            </a:extLst>
          </p:cNvPr>
          <p:cNvCxnSpPr>
            <a:cxnSpLocks/>
          </p:cNvCxnSpPr>
          <p:nvPr/>
        </p:nvCxnSpPr>
        <p:spPr>
          <a:xfrm>
            <a:off x="16821920" y="4715589"/>
            <a:ext cx="10972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2062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36598107-003D-46CE-AACB-CBBCDDBF7C2C}"/>
              </a:ext>
            </a:extLst>
          </p:cNvPr>
          <p:cNvCxnSpPr>
            <a:cxnSpLocks/>
            <a:endCxn id="113" idx="0"/>
          </p:cNvCxnSpPr>
          <p:nvPr/>
        </p:nvCxnSpPr>
        <p:spPr>
          <a:xfrm>
            <a:off x="5630780" y="2581952"/>
            <a:ext cx="49115" cy="6820995"/>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25580734" y="2959398"/>
            <a:ext cx="4445761" cy="32823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Tools &amp; </a:t>
            </a:r>
            <a:r>
              <a:rPr lang="es-419" sz="1401" b="1" dirty="0" err="1">
                <a:solidFill>
                  <a:schemeClr val="bg1"/>
                </a:solidFill>
              </a:rPr>
              <a:t>Processes</a:t>
            </a:r>
            <a:r>
              <a:rPr lang="es-419" sz="1401" b="1" dirty="0">
                <a:solidFill>
                  <a:schemeClr val="bg1"/>
                </a:solidFill>
              </a:rPr>
              <a:t> </a:t>
            </a:r>
            <a:r>
              <a:rPr lang="es-419" sz="1401" b="1" dirty="0" err="1">
                <a:solidFill>
                  <a:schemeClr val="bg1"/>
                </a:solidFill>
              </a:rPr>
              <a:t>Mgt</a:t>
            </a:r>
            <a:r>
              <a:rPr lang="es-419" sz="1401" b="1" dirty="0">
                <a:solidFill>
                  <a:schemeClr val="bg1"/>
                </a:solidFill>
              </a:rPr>
              <a:t>. </a:t>
            </a:r>
            <a:r>
              <a:rPr lang="es-419" sz="1401" b="1" dirty="0" err="1">
                <a:solidFill>
                  <a:schemeClr val="bg1"/>
                </a:solidFill>
              </a:rPr>
              <a:t>Resources</a:t>
            </a:r>
            <a:r>
              <a:rPr lang="es-419" sz="1401" b="1" dirty="0">
                <a:solidFill>
                  <a:schemeClr val="bg1"/>
                </a:solidFill>
              </a:rPr>
              <a:t> </a:t>
            </a:r>
            <a:r>
              <a:rPr lang="es-419" sz="1401" b="1" dirty="0" err="1">
                <a:solidFill>
                  <a:schemeClr val="bg1"/>
                </a:solidFill>
              </a:rPr>
              <a:t>Coordination</a:t>
            </a:r>
            <a:endParaRPr lang="en-US" sz="132" b="1" dirty="0">
              <a:solidFill>
                <a:schemeClr val="bg1"/>
              </a:solidFill>
            </a:endParaRPr>
          </a:p>
        </p:txBody>
      </p: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203584" y="258195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7803614" y="2581952"/>
            <a:ext cx="1" cy="3774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1" name="Straight Arrow Connector 550">
            <a:extLst>
              <a:ext uri="{FF2B5EF4-FFF2-40B4-BE49-F238E27FC236}">
                <a16:creationId xmlns:a16="http://schemas.microsoft.com/office/drawing/2014/main" id="{792EEBFC-9301-4EDE-8A26-96B585E5A8BC}"/>
              </a:ext>
            </a:extLst>
          </p:cNvPr>
          <p:cNvCxnSpPr>
            <a:cxnSpLocks/>
            <a:endCxn id="211" idx="0"/>
          </p:cNvCxnSpPr>
          <p:nvPr/>
        </p:nvCxnSpPr>
        <p:spPr>
          <a:xfrm>
            <a:off x="8497967" y="2581952"/>
            <a:ext cx="0" cy="36942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a:endCxn id="228" idx="0"/>
          </p:cNvCxnSpPr>
          <p:nvPr/>
        </p:nvCxnSpPr>
        <p:spPr>
          <a:xfrm>
            <a:off x="14318157" y="2573830"/>
            <a:ext cx="0" cy="37754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20788026" y="2594409"/>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20831814" y="489851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20846584" y="3323572"/>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17866253" y="488993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17882256" y="5613548"/>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17882256" y="6454691"/>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p:nvPr/>
        </p:nvCxnSpPr>
        <p:spPr>
          <a:xfrm>
            <a:off x="17882256" y="7178695"/>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63153934-8DE0-467E-B7F8-65880C4682FB}"/>
              </a:ext>
            </a:extLst>
          </p:cNvPr>
          <p:cNvCxnSpPr>
            <a:cxnSpLocks/>
          </p:cNvCxnSpPr>
          <p:nvPr/>
        </p:nvCxnSpPr>
        <p:spPr>
          <a:xfrm>
            <a:off x="15384883" y="10120653"/>
            <a:ext cx="0" cy="20470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9A07A088-2900-4631-85A2-F82E46D9614D}"/>
              </a:ext>
            </a:extLst>
          </p:cNvPr>
          <p:cNvCxnSpPr>
            <a:cxnSpLocks/>
          </p:cNvCxnSpPr>
          <p:nvPr/>
        </p:nvCxnSpPr>
        <p:spPr>
          <a:xfrm>
            <a:off x="5655337" y="10094340"/>
            <a:ext cx="0" cy="15022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24659746" y="2597499"/>
            <a:ext cx="0" cy="6819736"/>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7598701" y="1386779"/>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17333787" y="129108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65"/>
          <a:stretch>
            <a:fillRect/>
          </a:stretch>
        </p:blipFill>
        <p:spPr>
          <a:xfrm>
            <a:off x="17291685" y="1248718"/>
            <a:ext cx="874658" cy="851019"/>
          </a:xfrm>
          <a:prstGeom prst="ellipse">
            <a:avLst/>
          </a:prstGeom>
          <a:ln w="12700" cap="rnd">
            <a:solidFill>
              <a:schemeClr val="bg1"/>
            </a:solidFill>
            <a:prstDash val="solid"/>
          </a:ln>
          <a:effectLst/>
        </p:spPr>
      </p:pic>
      <p:cxnSp>
        <p:nvCxnSpPr>
          <p:cNvPr id="637" name="Straight Arrow Connector 636">
            <a:extLst>
              <a:ext uri="{FF2B5EF4-FFF2-40B4-BE49-F238E27FC236}">
                <a16:creationId xmlns:a16="http://schemas.microsoft.com/office/drawing/2014/main" id="{95306446-0ACF-4148-815B-C7EE979001FE}"/>
              </a:ext>
            </a:extLst>
          </p:cNvPr>
          <p:cNvCxnSpPr>
            <a:cxnSpLocks/>
            <a:stCxn id="321" idx="3"/>
          </p:cNvCxnSpPr>
          <p:nvPr/>
        </p:nvCxnSpPr>
        <p:spPr>
          <a:xfrm>
            <a:off x="15800380" y="1727856"/>
            <a:ext cx="146304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20" name="Group 719">
            <a:extLst>
              <a:ext uri="{FF2B5EF4-FFF2-40B4-BE49-F238E27FC236}">
                <a16:creationId xmlns:a16="http://schemas.microsoft.com/office/drawing/2014/main" id="{BAFB0051-176B-4640-A483-35D2E426699F}"/>
              </a:ext>
            </a:extLst>
          </p:cNvPr>
          <p:cNvGrpSpPr/>
          <p:nvPr/>
        </p:nvGrpSpPr>
        <p:grpSpPr>
          <a:xfrm>
            <a:off x="24757980" y="3616787"/>
            <a:ext cx="5902919" cy="3970234"/>
            <a:chOff x="6541500" y="2848457"/>
            <a:chExt cx="5902919" cy="3970234"/>
          </a:xfrm>
        </p:grpSpPr>
        <p:grpSp>
          <p:nvGrpSpPr>
            <p:cNvPr id="721" name="Group 720">
              <a:extLst>
                <a:ext uri="{FF2B5EF4-FFF2-40B4-BE49-F238E27FC236}">
                  <a16:creationId xmlns:a16="http://schemas.microsoft.com/office/drawing/2014/main" id="{2B01D8D5-1077-4193-866D-A5D9A1CE26A2}"/>
                </a:ext>
              </a:extLst>
            </p:cNvPr>
            <p:cNvGrpSpPr/>
            <p:nvPr/>
          </p:nvGrpSpPr>
          <p:grpSpPr>
            <a:xfrm>
              <a:off x="6541500" y="2848457"/>
              <a:ext cx="5902919" cy="3970234"/>
              <a:chOff x="1668672" y="816013"/>
              <a:chExt cx="5902919" cy="3970234"/>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3172250" y="1643672"/>
                <a:ext cx="3253250" cy="891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5" name="Straight Arrow Connector 724">
                <a:extLst>
                  <a:ext uri="{FF2B5EF4-FFF2-40B4-BE49-F238E27FC236}">
                    <a16:creationId xmlns:a16="http://schemas.microsoft.com/office/drawing/2014/main" id="{E35328C7-5DC7-4180-866D-0BD7F3478D2D}"/>
                  </a:ext>
                </a:extLst>
              </p:cNvPr>
              <p:cNvCxnSpPr>
                <a:cxnSpLocks/>
              </p:cNvCxnSpPr>
              <p:nvPr/>
            </p:nvCxnSpPr>
            <p:spPr>
              <a:xfrm>
                <a:off x="3344562"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4730084" y="1504615"/>
                <a:ext cx="0" cy="1560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3576714" y="82315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grpSp>
            <p:nvGrpSpPr>
              <p:cNvPr id="728" name="Group 727">
                <a:extLst>
                  <a:ext uri="{FF2B5EF4-FFF2-40B4-BE49-F238E27FC236}">
                    <a16:creationId xmlns:a16="http://schemas.microsoft.com/office/drawing/2014/main" id="{8EDA7876-8180-4D47-8968-0D49371DE82D}"/>
                  </a:ext>
                </a:extLst>
              </p:cNvPr>
              <p:cNvGrpSpPr/>
              <p:nvPr/>
            </p:nvGrpSpPr>
            <p:grpSpPr>
              <a:xfrm>
                <a:off x="1977100" y="2498056"/>
                <a:ext cx="2593443" cy="705678"/>
                <a:chOff x="4811103" y="2498425"/>
                <a:chExt cx="2593443" cy="705678"/>
              </a:xfrm>
            </p:grpSpPr>
            <p:sp>
              <p:nvSpPr>
                <p:cNvPr id="754" name="TextBox 753">
                  <a:extLst>
                    <a:ext uri="{FF2B5EF4-FFF2-40B4-BE49-F238E27FC236}">
                      <a16:creationId xmlns:a16="http://schemas.microsoft.com/office/drawing/2014/main" id="{04E33C86-4340-466E-B9F3-D0A9F25899E8}"/>
                    </a:ext>
                  </a:extLst>
                </p:cNvPr>
                <p:cNvSpPr txBox="1"/>
                <p:nvPr/>
              </p:nvSpPr>
              <p:spPr>
                <a:xfrm>
                  <a:off x="5083690" y="2566646"/>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r>
                    <a:rPr lang="en-US" sz="1200" b="1" dirty="0">
                      <a:solidFill>
                        <a:schemeClr val="bg1"/>
                      </a:solidFill>
                    </a:rPr>
                    <a:t>             </a:t>
                  </a:r>
                  <a:r>
                    <a:rPr lang="en-US" sz="800" b="1" dirty="0">
                      <a:solidFill>
                        <a:schemeClr val="bg1"/>
                      </a:solidFill>
                    </a:rPr>
                    <a:t> IT Analyst, </a:t>
                  </a:r>
                  <a:r>
                    <a:rPr lang="en-US" sz="700" b="1" dirty="0">
                      <a:solidFill>
                        <a:schemeClr val="bg1"/>
                      </a:solidFill>
                    </a:rPr>
                    <a:t>MTY, MEX</a:t>
                  </a:r>
                </a:p>
                <a:p>
                  <a:r>
                    <a:rPr lang="en-US" sz="700" b="1" dirty="0">
                      <a:solidFill>
                        <a:schemeClr val="bg1"/>
                      </a:solidFill>
                    </a:rPr>
                    <a:t>                       Web Apps Development</a:t>
                  </a:r>
                  <a:endParaRPr lang="en-US" sz="1000" b="1" dirty="0">
                    <a:solidFill>
                      <a:schemeClr val="bg1"/>
                    </a:solidFill>
                  </a:endParaRPr>
                </a:p>
              </p:txBody>
            </p:sp>
            <p:sp>
              <p:nvSpPr>
                <p:cNvPr id="755" name="Oval 754">
                  <a:extLst>
                    <a:ext uri="{FF2B5EF4-FFF2-40B4-BE49-F238E27FC236}">
                      <a16:creationId xmlns:a16="http://schemas.microsoft.com/office/drawing/2014/main" id="{BE7C3497-EA30-4DC1-A9CA-83C233A21F00}"/>
                    </a:ext>
                  </a:extLst>
                </p:cNvPr>
                <p:cNvSpPr/>
                <p:nvPr/>
              </p:nvSpPr>
              <p:spPr>
                <a:xfrm>
                  <a:off x="4811103" y="249842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9" name="Group 728">
                <a:extLst>
                  <a:ext uri="{FF2B5EF4-FFF2-40B4-BE49-F238E27FC236}">
                    <a16:creationId xmlns:a16="http://schemas.microsoft.com/office/drawing/2014/main" id="{506CC177-6F94-4E3A-ACE3-C1D7263D3B79}"/>
                  </a:ext>
                </a:extLst>
              </p:cNvPr>
              <p:cNvGrpSpPr/>
              <p:nvPr/>
            </p:nvGrpSpPr>
            <p:grpSpPr>
              <a:xfrm>
                <a:off x="1978927" y="3256134"/>
                <a:ext cx="2594558" cy="705678"/>
                <a:chOff x="4901850" y="1491028"/>
                <a:chExt cx="2594558" cy="705678"/>
              </a:xfrm>
            </p:grpSpPr>
            <p:sp>
              <p:nvSpPr>
                <p:cNvPr id="752" name="TextBox 751">
                  <a:extLst>
                    <a:ext uri="{FF2B5EF4-FFF2-40B4-BE49-F238E27FC236}">
                      <a16:creationId xmlns:a16="http://schemas.microsoft.com/office/drawing/2014/main" id="{2BE91872-66DB-4EF9-9216-AE738410F54E}"/>
                    </a:ext>
                  </a:extLst>
                </p:cNvPr>
                <p:cNvSpPr txBox="1"/>
                <p:nvPr/>
              </p:nvSpPr>
              <p:spPr>
                <a:xfrm>
                  <a:off x="5208692" y="1532244"/>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Devany Ibarra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01850" y="14910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flipH="1">
                <a:off x="1820394" y="2898584"/>
                <a:ext cx="9836" cy="176205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830230" y="289869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8442473D-8E78-4026-B7E0-6FBF0DAD5ED3}"/>
                  </a:ext>
                </a:extLst>
              </p:cNvPr>
              <p:cNvCxnSpPr>
                <a:cxnSpLocks/>
              </p:cNvCxnSpPr>
              <p:nvPr/>
            </p:nvCxnSpPr>
            <p:spPr>
              <a:xfrm>
                <a:off x="1668672" y="2113118"/>
                <a:ext cx="0" cy="172243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830230" y="3835555"/>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5018279" y="1742282"/>
                <a:ext cx="2553312" cy="705678"/>
                <a:chOff x="4914076" y="1733548"/>
                <a:chExt cx="2553312" cy="705678"/>
              </a:xfrm>
            </p:grpSpPr>
            <p:sp>
              <p:nvSpPr>
                <p:cNvPr id="750" name="TextBox 749">
                  <a:extLst>
                    <a:ext uri="{FF2B5EF4-FFF2-40B4-BE49-F238E27FC236}">
                      <a16:creationId xmlns:a16="http://schemas.microsoft.com/office/drawing/2014/main" id="{CF85649A-785B-49BF-96E9-94178B86DFE4}"/>
                    </a:ext>
                  </a:extLst>
                </p:cNvPr>
                <p:cNvSpPr txBox="1"/>
                <p:nvPr/>
              </p:nvSpPr>
              <p:spPr>
                <a:xfrm>
                  <a:off x="5146532" y="177130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Fabiola Salas</a:t>
                  </a:r>
                </a:p>
                <a:p>
                  <a:pPr algn="just"/>
                  <a:r>
                    <a:rPr lang="en-US" sz="800" b="1" dirty="0">
                      <a:solidFill>
                        <a:schemeClr val="bg1"/>
                      </a:solidFill>
                    </a:rPr>
                    <a:t>                 </a:t>
                  </a:r>
                  <a:r>
                    <a:rPr lang="en-US" sz="1001" b="1" dirty="0">
                      <a:solidFill>
                        <a:schemeClr val="bg1"/>
                      </a:solidFill>
                    </a:rPr>
                    <a:t>Project Mgmt Intern, MTY, </a:t>
                  </a:r>
                </a:p>
                <a:p>
                  <a:r>
                    <a:rPr lang="en-US" sz="1001" dirty="0">
                      <a:solidFill>
                        <a:schemeClr val="bg1"/>
                      </a:solidFill>
                    </a:rPr>
                    <a:t>              Samples Tracking</a:t>
                  </a:r>
                </a:p>
              </p:txBody>
            </p:sp>
            <p:sp>
              <p:nvSpPr>
                <p:cNvPr id="751" name="Oval 750">
                  <a:extLst>
                    <a:ext uri="{FF2B5EF4-FFF2-40B4-BE49-F238E27FC236}">
                      <a16:creationId xmlns:a16="http://schemas.microsoft.com/office/drawing/2014/main" id="{E8798665-F839-45E1-AA85-04EE44208562}"/>
                    </a:ext>
                  </a:extLst>
                </p:cNvPr>
                <p:cNvSpPr/>
                <p:nvPr/>
              </p:nvSpPr>
              <p:spPr>
                <a:xfrm>
                  <a:off x="4914076" y="173354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5" name="Group 734">
                <a:extLst>
                  <a:ext uri="{FF2B5EF4-FFF2-40B4-BE49-F238E27FC236}">
                    <a16:creationId xmlns:a16="http://schemas.microsoft.com/office/drawing/2014/main" id="{7B130B39-CBA7-45DB-B0AA-9E614811EB6D}"/>
                  </a:ext>
                </a:extLst>
              </p:cNvPr>
              <p:cNvGrpSpPr/>
              <p:nvPr/>
            </p:nvGrpSpPr>
            <p:grpSpPr>
              <a:xfrm>
                <a:off x="1996183" y="4080569"/>
                <a:ext cx="2573461" cy="705678"/>
                <a:chOff x="4813900" y="2309784"/>
                <a:chExt cx="2573461" cy="705678"/>
              </a:xfrm>
            </p:grpSpPr>
            <p:sp>
              <p:nvSpPr>
                <p:cNvPr id="748" name="TextBox 747">
                  <a:extLst>
                    <a:ext uri="{FF2B5EF4-FFF2-40B4-BE49-F238E27FC236}">
                      <a16:creationId xmlns:a16="http://schemas.microsoft.com/office/drawing/2014/main" id="{6DC57903-2F4E-4B31-8164-DB803169CDC8}"/>
                    </a:ext>
                  </a:extLst>
                </p:cNvPr>
                <p:cNvSpPr txBox="1"/>
                <p:nvPr/>
              </p:nvSpPr>
              <p:spPr>
                <a:xfrm>
                  <a:off x="5066505" y="2338355"/>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9" name="Oval 748">
                  <a:extLst>
                    <a:ext uri="{FF2B5EF4-FFF2-40B4-BE49-F238E27FC236}">
                      <a16:creationId xmlns:a16="http://schemas.microsoft.com/office/drawing/2014/main" id="{9306108A-A369-4E42-A3CD-638CC68FA66F}"/>
                    </a:ext>
                  </a:extLst>
                </p:cNvPr>
                <p:cNvSpPr/>
                <p:nvPr/>
              </p:nvSpPr>
              <p:spPr>
                <a:xfrm>
                  <a:off x="4813900" y="230978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6" name="Group 735">
                <a:extLst>
                  <a:ext uri="{FF2B5EF4-FFF2-40B4-BE49-F238E27FC236}">
                    <a16:creationId xmlns:a16="http://schemas.microsoft.com/office/drawing/2014/main" id="{6D9724F1-A805-41F4-9FAE-7CAA0931D00E}"/>
                  </a:ext>
                </a:extLst>
              </p:cNvPr>
              <p:cNvGrpSpPr/>
              <p:nvPr/>
            </p:nvGrpSpPr>
            <p:grpSpPr>
              <a:xfrm>
                <a:off x="2031694" y="1732261"/>
                <a:ext cx="2536837" cy="705678"/>
                <a:chOff x="2322450" y="1712220"/>
                <a:chExt cx="2536837" cy="705678"/>
              </a:xfrm>
            </p:grpSpPr>
            <p:sp>
              <p:nvSpPr>
                <p:cNvPr id="746" name="TextBox 745">
                  <a:extLst>
                    <a:ext uri="{FF2B5EF4-FFF2-40B4-BE49-F238E27FC236}">
                      <a16:creationId xmlns:a16="http://schemas.microsoft.com/office/drawing/2014/main" id="{B9F1B36A-7C9E-4D66-8B69-5E40CC0DA50F}"/>
                    </a:ext>
                  </a:extLst>
                </p:cNvPr>
                <p:cNvSpPr txBox="1"/>
                <p:nvPr/>
              </p:nvSpPr>
              <p:spPr>
                <a:xfrm>
                  <a:off x="2538431" y="1747179"/>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sp>
              <p:nvSpPr>
                <p:cNvPr id="747" name="Oval 746">
                  <a:extLst>
                    <a:ext uri="{FF2B5EF4-FFF2-40B4-BE49-F238E27FC236}">
                      <a16:creationId xmlns:a16="http://schemas.microsoft.com/office/drawing/2014/main" id="{2967BAB7-6AAD-4851-8722-C5FC5C30219F}"/>
                    </a:ext>
                  </a:extLst>
                </p:cNvPr>
                <p:cNvSpPr/>
                <p:nvPr/>
              </p:nvSpPr>
              <p:spPr>
                <a:xfrm>
                  <a:off x="2322450" y="17122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66" cstate="email">
                <a:extLst>
                  <a:ext uri="{28A0092B-C50C-407E-A947-70E740481C1C}">
                    <a14:useLocalDpi xmlns:a14="http://schemas.microsoft.com/office/drawing/2010/main" val="0"/>
                  </a:ext>
                </a:extLst>
              </a:blip>
              <a:srcRect/>
              <a:stretch>
                <a:fillRect/>
              </a:stretch>
            </p:blipFill>
            <p:spPr bwMode="auto">
              <a:xfrm>
                <a:off x="2009368" y="1732996"/>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38" name="Picture 6" descr="Change Logo">
                <a:extLst>
                  <a:ext uri="{FF2B5EF4-FFF2-40B4-BE49-F238E27FC236}">
                    <a16:creationId xmlns:a16="http://schemas.microsoft.com/office/drawing/2014/main" id="{1557F298-ADBE-49E2-9C4C-50B1760E8C0C}"/>
                  </a:ext>
                </a:extLst>
              </p:cNvPr>
              <p:cNvPicPr>
                <a:picLocks noChangeAspect="1" noChangeArrowheads="1"/>
              </p:cNvPicPr>
              <p:nvPr/>
            </p:nvPicPr>
            <p:blipFill>
              <a:blip r:embed="rId67" cstate="email">
                <a:extLst>
                  <a:ext uri="{28A0092B-C50C-407E-A947-70E740481C1C}">
                    <a14:useLocalDpi xmlns:a14="http://schemas.microsoft.com/office/drawing/2010/main" val="0"/>
                  </a:ext>
                </a:extLst>
              </a:blip>
              <a:srcRect/>
              <a:stretch>
                <a:fillRect/>
              </a:stretch>
            </p:blipFill>
            <p:spPr bwMode="auto">
              <a:xfrm>
                <a:off x="1960036" y="3252667"/>
                <a:ext cx="715619" cy="70567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39" name="Picture 738">
                <a:extLst>
                  <a:ext uri="{FF2B5EF4-FFF2-40B4-BE49-F238E27FC236}">
                    <a16:creationId xmlns:a16="http://schemas.microsoft.com/office/drawing/2014/main" id="{0D536B80-5E3C-45E0-9F85-6DC62AE8FB6C}"/>
                  </a:ext>
                </a:extLst>
              </p:cNvPr>
              <p:cNvPicPr>
                <a:picLocks noChangeAspect="1"/>
              </p:cNvPicPr>
              <p:nvPr/>
            </p:nvPicPr>
            <p:blipFill>
              <a:blip r:embed="rId68" cstate="email">
                <a:extLst>
                  <a:ext uri="{28A0092B-C50C-407E-A947-70E740481C1C}">
                    <a14:useLocalDpi xmlns:a14="http://schemas.microsoft.com/office/drawing/2010/main" val="0"/>
                  </a:ext>
                </a:extLst>
              </a:blip>
              <a:stretch>
                <a:fillRect/>
              </a:stretch>
            </p:blipFill>
            <p:spPr>
              <a:xfrm>
                <a:off x="5014984" y="1727484"/>
                <a:ext cx="714204" cy="734509"/>
              </a:xfrm>
              <a:prstGeom prst="ellipse">
                <a:avLst/>
              </a:prstGeom>
              <a:ln w="12700" cap="rnd">
                <a:solidFill>
                  <a:schemeClr val="bg1"/>
                </a:solidFill>
                <a:prstDash val="solid"/>
              </a:ln>
              <a:effec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835579" y="4660635"/>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8B19D3ED-E4FA-4C87-9F7E-86C77F723CFC}"/>
                  </a:ext>
                </a:extLst>
              </p:cNvPr>
              <p:cNvCxnSpPr>
                <a:cxnSpLocks/>
              </p:cNvCxnSpPr>
              <p:nvPr/>
            </p:nvCxnSpPr>
            <p:spPr>
              <a:xfrm>
                <a:off x="6601295" y="1981583"/>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42" name="Oval 741">
                <a:extLst>
                  <a:ext uri="{FF2B5EF4-FFF2-40B4-BE49-F238E27FC236}">
                    <a16:creationId xmlns:a16="http://schemas.microsoft.com/office/drawing/2014/main" id="{DA734EE0-ABE0-4562-949D-8BABF462A505}"/>
                  </a:ext>
                </a:extLst>
              </p:cNvPr>
              <p:cNvSpPr/>
              <p:nvPr/>
            </p:nvSpPr>
            <p:spPr>
              <a:xfrm>
                <a:off x="3344562" y="82132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69" cstate="email">
                <a:extLst>
                  <a:ext uri="{28A0092B-C50C-407E-A947-70E740481C1C}">
                    <a14:useLocalDpi xmlns:a14="http://schemas.microsoft.com/office/drawing/2010/main" val="0"/>
                  </a:ext>
                </a:extLst>
              </a:blip>
              <a:srcRect/>
              <a:stretch>
                <a:fillRect/>
              </a:stretch>
            </p:blipFill>
            <p:spPr bwMode="auto">
              <a:xfrm>
                <a:off x="3344562" y="816013"/>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44" name="Picture 743">
                <a:extLst>
                  <a:ext uri="{FF2B5EF4-FFF2-40B4-BE49-F238E27FC236}">
                    <a16:creationId xmlns:a16="http://schemas.microsoft.com/office/drawing/2014/main" id="{20A3BAC8-E75A-43D8-AF60-527A08DA108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38122" y="2614701"/>
                <a:ext cx="381664" cy="477079"/>
              </a:xfrm>
              <a:prstGeom prst="rect">
                <a:avLst/>
              </a:prstGeom>
            </p:spPr>
          </p:pic>
          <p:pic>
            <p:nvPicPr>
              <p:cNvPr id="745" name="Picture 744">
                <a:extLst>
                  <a:ext uri="{FF2B5EF4-FFF2-40B4-BE49-F238E27FC236}">
                    <a16:creationId xmlns:a16="http://schemas.microsoft.com/office/drawing/2014/main" id="{ED70ABE2-7779-4206-9D38-A0FDAB427D4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3160" y="4194868"/>
                <a:ext cx="381664" cy="477079"/>
              </a:xfrm>
              <a:prstGeom prst="rect">
                <a:avLst/>
              </a:prstGeom>
            </p:spPr>
          </p:pic>
        </p:grp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6541500" y="4145562"/>
              <a:ext cx="31328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57" name="Straight Arrow Connector 756">
            <a:extLst>
              <a:ext uri="{FF2B5EF4-FFF2-40B4-BE49-F238E27FC236}">
                <a16:creationId xmlns:a16="http://schemas.microsoft.com/office/drawing/2014/main" id="{6A13CC04-8644-47EF-9A41-B5F4D0D9DB73}"/>
              </a:ext>
            </a:extLst>
          </p:cNvPr>
          <p:cNvCxnSpPr>
            <a:cxnSpLocks/>
          </p:cNvCxnSpPr>
          <p:nvPr/>
        </p:nvCxnSpPr>
        <p:spPr>
          <a:xfrm>
            <a:off x="26261558" y="4457175"/>
            <a:ext cx="0" cy="11081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8" name="Straight Arrow Connector 757">
            <a:extLst>
              <a:ext uri="{FF2B5EF4-FFF2-40B4-BE49-F238E27FC236}">
                <a16:creationId xmlns:a16="http://schemas.microsoft.com/office/drawing/2014/main" id="{23BD7FEA-43BB-4040-BD79-267AB407137E}"/>
              </a:ext>
            </a:extLst>
          </p:cNvPr>
          <p:cNvCxnSpPr>
            <a:cxnSpLocks/>
          </p:cNvCxnSpPr>
          <p:nvPr/>
        </p:nvCxnSpPr>
        <p:spPr>
          <a:xfrm>
            <a:off x="29529046" y="4453363"/>
            <a:ext cx="0" cy="12745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0" name="Straight Connector 759">
            <a:extLst>
              <a:ext uri="{FF2B5EF4-FFF2-40B4-BE49-F238E27FC236}">
                <a16:creationId xmlns:a16="http://schemas.microsoft.com/office/drawing/2014/main" id="{8434DDF5-E57B-4A32-A757-D46D0CF48622}"/>
              </a:ext>
            </a:extLst>
          </p:cNvPr>
          <p:cNvCxnSpPr/>
          <p:nvPr/>
        </p:nvCxnSpPr>
        <p:spPr>
          <a:xfrm>
            <a:off x="24757980" y="6636329"/>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42960" y="188414"/>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70" cstate="email">
            <a:extLst>
              <a:ext uri="{28A0092B-C50C-407E-A947-70E740481C1C}">
                <a14:useLocalDpi xmlns:a14="http://schemas.microsoft.com/office/drawing/2010/main" val="0"/>
              </a:ext>
            </a:extLst>
          </a:blip>
          <a:stretch>
            <a:fillRect/>
          </a:stretch>
        </p:blipFill>
        <p:spPr>
          <a:xfrm>
            <a:off x="11480079" y="7716646"/>
            <a:ext cx="739605" cy="757204"/>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grpSp>
        <p:nvGrpSpPr>
          <p:cNvPr id="5" name="Group 4">
            <a:extLst>
              <a:ext uri="{FF2B5EF4-FFF2-40B4-BE49-F238E27FC236}">
                <a16:creationId xmlns:a16="http://schemas.microsoft.com/office/drawing/2014/main" id="{361D0082-F0B0-475C-8721-88300D39FEB1}"/>
              </a:ext>
            </a:extLst>
          </p:cNvPr>
          <p:cNvGrpSpPr/>
          <p:nvPr/>
        </p:nvGrpSpPr>
        <p:grpSpPr>
          <a:xfrm>
            <a:off x="4332153" y="3224698"/>
            <a:ext cx="23434881" cy="8118358"/>
            <a:chOff x="514046" y="56203"/>
            <a:chExt cx="7866908" cy="2746813"/>
          </a:xfrm>
        </p:grpSpPr>
        <p:sp>
          <p:nvSpPr>
            <p:cNvPr id="2" name="TextBox 1">
              <a:extLst>
                <a:ext uri="{FF2B5EF4-FFF2-40B4-BE49-F238E27FC236}">
                  <a16:creationId xmlns:a16="http://schemas.microsoft.com/office/drawing/2014/main" id="{2823A24A-7448-4DBD-8983-EA71ED990F1C}"/>
                </a:ext>
              </a:extLst>
            </p:cNvPr>
            <p:cNvSpPr txBox="1"/>
            <p:nvPr/>
          </p:nvSpPr>
          <p:spPr>
            <a:xfrm>
              <a:off x="3550258" y="70488"/>
              <a:ext cx="269512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5"/>
              <a:ext cx="0" cy="20758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514046" y="995777"/>
              <a:ext cx="312367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514046" y="995777"/>
              <a:ext cx="0" cy="14401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519804" y="1424070"/>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44" idx="2"/>
            </p:cNvCxnSpPr>
            <p:nvPr/>
          </p:nvCxnSpPr>
          <p:spPr>
            <a:xfrm>
              <a:off x="514046" y="2435892"/>
              <a:ext cx="23596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95777"/>
              <a:ext cx="16069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5218298" y="995777"/>
              <a:ext cx="11099" cy="148110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5724669" y="1099801"/>
              <a:ext cx="265628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956" b="1" dirty="0">
                  <a:solidFill>
                    <a:schemeClr val="bg1"/>
                  </a:solidFill>
                </a:rPr>
                <a:t>Industry &amp; EcoBuildings, </a:t>
              </a:r>
              <a:r>
                <a:rPr lang="en-US" sz="2364" b="1" dirty="0">
                  <a:solidFill>
                    <a:schemeClr val="bg1"/>
                  </a:solidFill>
                </a:rPr>
                <a:t>MTY, MEX</a:t>
              </a:r>
              <a:endParaRPr lang="en-US" sz="2956" b="1" dirty="0">
                <a:solidFill>
                  <a:schemeClr val="bg1"/>
                </a:solidFill>
              </a:endParaRPr>
            </a:p>
            <a:p>
              <a:r>
                <a:rPr lang="en-US" sz="2956" dirty="0">
                  <a:solidFill>
                    <a:schemeClr val="bg1"/>
                  </a:solidFill>
                </a:rPr>
                <a:t>	</a:t>
              </a:r>
            </a:p>
          </p:txBody>
        </p:sp>
        <p:sp>
          <p:nvSpPr>
            <p:cNvPr id="129" name="Oval 128">
              <a:extLst>
                <a:ext uri="{FF2B5EF4-FFF2-40B4-BE49-F238E27FC236}">
                  <a16:creationId xmlns:a16="http://schemas.microsoft.com/office/drawing/2014/main" id="{AEF83F7D-1764-4FE5-995B-D3863A76317E}"/>
                </a:ext>
              </a:extLst>
            </p:cNvPr>
            <p:cNvSpPr/>
            <p:nvPr/>
          </p:nvSpPr>
          <p:spPr>
            <a:xfrm>
              <a:off x="5466250"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31" name="TextBox 130">
              <a:extLst>
                <a:ext uri="{FF2B5EF4-FFF2-40B4-BE49-F238E27FC236}">
                  <a16:creationId xmlns:a16="http://schemas.microsoft.com/office/drawing/2014/main" id="{5178BCFD-2EB9-4566-A255-F2B6710665FC}"/>
                </a:ext>
              </a:extLst>
            </p:cNvPr>
            <p:cNvSpPr txBox="1"/>
            <p:nvPr/>
          </p:nvSpPr>
          <p:spPr>
            <a:xfrm>
              <a:off x="5722702" y="2111623"/>
              <a:ext cx="2658252"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Betty Oliver</a:t>
              </a:r>
            </a:p>
            <a:p>
              <a:r>
                <a:rPr lang="en-US" sz="3547" b="1" dirty="0">
                  <a:solidFill>
                    <a:schemeClr val="bg1"/>
                  </a:solidFill>
                </a:rPr>
                <a:t>	</a:t>
              </a:r>
              <a:r>
                <a:rPr lang="en-US" sz="2956" b="1" dirty="0">
                  <a:solidFill>
                    <a:schemeClr val="bg1"/>
                  </a:solidFill>
                </a:rPr>
                <a:t>ITD &amp; Energy, Nashville, TN</a:t>
              </a:r>
              <a:endParaRPr lang="en-US" sz="3547" b="1" dirty="0">
                <a:solidFill>
                  <a:schemeClr val="bg1"/>
                </a:solidFill>
              </a:endParaRPr>
            </a:p>
            <a:p>
              <a:r>
                <a:rPr lang="en-US" sz="3547" dirty="0">
                  <a:solidFill>
                    <a:schemeClr val="bg1"/>
                  </a:solidFill>
                </a:rPr>
                <a:t>	</a:t>
              </a:r>
            </a:p>
          </p:txBody>
        </p:sp>
        <p:sp>
          <p:nvSpPr>
            <p:cNvPr id="132" name="Oval 131">
              <a:extLst>
                <a:ext uri="{FF2B5EF4-FFF2-40B4-BE49-F238E27FC236}">
                  <a16:creationId xmlns:a16="http://schemas.microsoft.com/office/drawing/2014/main" id="{D1BA546D-1E15-4209-8F30-541F817ACAFE}"/>
                </a:ext>
              </a:extLst>
            </p:cNvPr>
            <p:cNvSpPr/>
            <p:nvPr/>
          </p:nvSpPr>
          <p:spPr>
            <a:xfrm>
              <a:off x="5464285"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0" name="TextBox 139">
              <a:extLst>
                <a:ext uri="{FF2B5EF4-FFF2-40B4-BE49-F238E27FC236}">
                  <a16:creationId xmlns:a16="http://schemas.microsoft.com/office/drawing/2014/main" id="{862478C4-43B1-4C6F-993F-940F4B231A5C}"/>
                </a:ext>
              </a:extLst>
            </p:cNvPr>
            <p:cNvSpPr txBox="1"/>
            <p:nvPr/>
          </p:nvSpPr>
          <p:spPr>
            <a:xfrm>
              <a:off x="1010396" y="1116041"/>
              <a:ext cx="246500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751978"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1008431" y="2097338"/>
              <a:ext cx="2466971"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750013"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5224055" y="1444095"/>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5235212" y="2476884"/>
              <a:ext cx="232174" cy="26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10410" y="9473612"/>
            <a:ext cx="1128029" cy="1410033"/>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62957" y="6199842"/>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78512" y="6241572"/>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E84401AC-34A5-418B-AF6B-D49C8C126964}"/>
              </a:ext>
            </a:extLst>
          </p:cNvPr>
          <p:cNvPicPr>
            <a:picLocks noChangeAspect="1"/>
          </p:cNvPicPr>
          <p:nvPr/>
        </p:nvPicPr>
        <p:blipFill>
          <a:blip r:embed="rId6"/>
          <a:stretch>
            <a:fillRect/>
          </a:stretch>
        </p:blipFill>
        <p:spPr>
          <a:xfrm>
            <a:off x="12606977" y="3233659"/>
            <a:ext cx="2131771" cy="207670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41C69009-A38D-464C-9761-981533C28063}"/>
              </a:ext>
            </a:extLst>
          </p:cNvPr>
          <p:cNvPicPr>
            <a:picLocks noChangeAspect="1"/>
          </p:cNvPicPr>
          <p:nvPr/>
        </p:nvPicPr>
        <p:blipFill rotWithShape="1">
          <a:blip r:embed="rId7"/>
          <a:srcRect l="4288" t="1722"/>
          <a:stretch/>
        </p:blipFill>
        <p:spPr>
          <a:xfrm>
            <a:off x="19105069" y="9239185"/>
            <a:ext cx="2105216" cy="21383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Montemayor</a:t>
              </a:r>
            </a:p>
            <a:p>
              <a:r>
                <a:rPr lang="en-US" sz="3547"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Madeleine Gutierrez</a:t>
              </a:r>
              <a:endParaRPr lang="en-US" sz="4138" b="1" dirty="0">
                <a:solidFill>
                  <a:schemeClr val="bg1"/>
                </a:solidFill>
              </a:endParaRPr>
            </a:p>
            <a:p>
              <a:r>
                <a:rPr lang="en-US" sz="4138"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K3</a:t>
              </a:r>
              <a:endParaRPr lang="en-US" sz="3547"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bg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bg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bg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bg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D55C786A-8229-4DB6-856B-6FA6988F3D4A}"/>
              </a:ext>
            </a:extLst>
          </p:cNvPr>
          <p:cNvPicPr>
            <a:picLocks noChangeAspect="1"/>
          </p:cNvPicPr>
          <p:nvPr/>
        </p:nvPicPr>
        <p:blipFill>
          <a:blip r:embed="rId12"/>
          <a:stretch>
            <a:fillRect/>
          </a:stretch>
        </p:blipFill>
        <p:spPr>
          <a:xfrm>
            <a:off x="3666297" y="10120001"/>
            <a:ext cx="2076946" cy="20667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3"/>
          <a:stretch>
            <a:fillRect/>
          </a:stretch>
        </p:blipFill>
        <p:spPr>
          <a:xfrm>
            <a:off x="12443507" y="10178246"/>
            <a:ext cx="2128322" cy="212832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625" cy="23727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401DBA4-D249-4F70-9974-5E8F6CF151F5}"/>
              </a:ext>
            </a:extLst>
          </p:cNvPr>
          <p:cNvSpPr txBox="1"/>
          <p:nvPr/>
        </p:nvSpPr>
        <p:spPr>
          <a:xfrm>
            <a:off x="4437958" y="11748518"/>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Iubeni Guerra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8" name="Straight Arrow Connector 47">
            <a:extLst>
              <a:ext uri="{FF2B5EF4-FFF2-40B4-BE49-F238E27FC236}">
                <a16:creationId xmlns:a16="http://schemas.microsoft.com/office/drawing/2014/main" id="{6EE0FD30-2E19-4E2F-AADE-F11BEBA82175}"/>
              </a:ext>
            </a:extLst>
          </p:cNvPr>
          <p:cNvCxnSpPr/>
          <p:nvPr/>
        </p:nvCxnSpPr>
        <p:spPr>
          <a:xfrm>
            <a:off x="11741008" y="12697593"/>
            <a:ext cx="601343" cy="75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4B9841F-3AB6-4979-B728-E5BA12B0B30B}"/>
              </a:ext>
            </a:extLst>
          </p:cNvPr>
          <p:cNvSpPr txBox="1"/>
          <p:nvPr/>
        </p:nvSpPr>
        <p:spPr>
          <a:xfrm>
            <a:off x="13119535" y="11748518"/>
            <a:ext cx="6701894"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Todd Diersing </a:t>
            </a:r>
          </a:p>
          <a:p>
            <a:r>
              <a:rPr lang="en-US" sz="3547" dirty="0">
                <a:solidFill>
                  <a:schemeClr val="bg1"/>
                </a:solidFill>
              </a:rPr>
              <a:t>	</a:t>
            </a:r>
            <a:r>
              <a:rPr lang="en-US" sz="2956" b="1" dirty="0">
                <a:solidFill>
                  <a:schemeClr val="bg1"/>
                </a:solidFill>
              </a:rPr>
              <a:t>Prj Manager, Seneca, SC</a:t>
            </a:r>
          </a:p>
          <a:p>
            <a:r>
              <a:rPr lang="en-US" sz="3547" dirty="0">
                <a:solidFill>
                  <a:schemeClr val="bg1"/>
                </a:solidFill>
              </a:rPr>
              <a:t>	</a:t>
            </a:r>
            <a:r>
              <a:rPr lang="en-US" sz="2956" dirty="0">
                <a:solidFill>
                  <a:schemeClr val="bg1"/>
                </a:solidFill>
              </a:rPr>
              <a:t>QVE</a:t>
            </a:r>
            <a:endParaRPr lang="en-US" sz="3547" dirty="0">
              <a:solidFill>
                <a:schemeClr val="bg1"/>
              </a:solidFill>
            </a:endParaRPr>
          </a:p>
        </p:txBody>
      </p:sp>
      <p:sp>
        <p:nvSpPr>
          <p:cNvPr id="50" name="Oval 49">
            <a:extLst>
              <a:ext uri="{FF2B5EF4-FFF2-40B4-BE49-F238E27FC236}">
                <a16:creationId xmlns:a16="http://schemas.microsoft.com/office/drawing/2014/main" id="{35BAD7C2-89E3-48DB-AEB0-D4940110CDB9}"/>
              </a:ext>
            </a:extLst>
          </p:cNvPr>
          <p:cNvSpPr/>
          <p:nvPr/>
        </p:nvSpPr>
        <p:spPr>
          <a:xfrm>
            <a:off x="12308464" y="1173257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5A1BB52B-A9FF-4343-86F2-FB26A48CAA66}"/>
              </a:ext>
            </a:extLst>
          </p:cNvPr>
          <p:cNvPicPr>
            <a:picLocks noChangeAspect="1"/>
          </p:cNvPicPr>
          <p:nvPr/>
        </p:nvPicPr>
        <p:blipFill>
          <a:blip r:embed="rId7"/>
          <a:stretch>
            <a:fillRect/>
          </a:stretch>
        </p:blipFill>
        <p:spPr>
          <a:xfrm>
            <a:off x="3633863" y="11653547"/>
            <a:ext cx="2124507" cy="20729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8"/>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0C7CB90-7703-46CA-AA10-9D996BB70841}"/>
              </a:ext>
            </a:extLst>
          </p:cNvPr>
          <p:cNvPicPr>
            <a:picLocks noChangeAspect="1"/>
          </p:cNvPicPr>
          <p:nvPr/>
        </p:nvPicPr>
        <p:blipFill>
          <a:blip r:embed="rId9"/>
          <a:stretch>
            <a:fillRect/>
          </a:stretch>
        </p:blipFill>
        <p:spPr>
          <a:xfrm>
            <a:off x="12299899" y="11715235"/>
            <a:ext cx="2092702" cy="210301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10"/>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11"/>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grpSp>
        <p:nvGrpSpPr>
          <p:cNvPr id="5" name="Group 4">
            <a:extLst>
              <a:ext uri="{FF2B5EF4-FFF2-40B4-BE49-F238E27FC236}">
                <a16:creationId xmlns:a16="http://schemas.microsoft.com/office/drawing/2014/main" id="{9A4FFBD3-19AC-4980-9B15-441756713323}"/>
              </a:ext>
            </a:extLst>
          </p:cNvPr>
          <p:cNvGrpSpPr/>
          <p:nvPr/>
        </p:nvGrpSpPr>
        <p:grpSpPr>
          <a:xfrm>
            <a:off x="2698344" y="2723018"/>
            <a:ext cx="26340508" cy="9916324"/>
            <a:chOff x="202173" y="56203"/>
            <a:chExt cx="8912202" cy="3355147"/>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Solis</a:t>
              </a:r>
            </a:p>
            <a:p>
              <a:r>
                <a:rPr lang="en-US" sz="3547" b="1" dirty="0">
                  <a:solidFill>
                    <a:schemeClr val="bg1"/>
                  </a:solidFill>
                </a:rPr>
                <a:t>	</a:t>
              </a:r>
              <a:r>
                <a:rPr lang="en-US" sz="2956" b="1" dirty="0">
                  <a:solidFill>
                    <a:schemeClr val="bg1"/>
                  </a:solidFill>
                </a:rPr>
                <a:t>PIIT CoS Engr Mgr, </a:t>
              </a:r>
              <a:r>
                <a:rPr lang="en-US" sz="2364" b="1" dirty="0">
                  <a:solidFill>
                    <a:schemeClr val="bg1"/>
                  </a:solidFill>
                </a:rPr>
                <a:t>MTY, MEX</a:t>
              </a:r>
              <a:endParaRPr lang="en-US" sz="2956" b="1" dirty="0">
                <a:solidFill>
                  <a:schemeClr val="bg1"/>
                </a:solidFill>
              </a:endParaRPr>
            </a:p>
            <a:p>
              <a:r>
                <a:rPr lang="en-US" sz="3547" dirty="0">
                  <a:solidFill>
                    <a:schemeClr val="bg1"/>
                  </a:solidFill>
                </a:rPr>
                <a:t>	Prj Mgr, CoS &amp; SBO</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29" y="1085516"/>
              <a:ext cx="2422500"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856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Manuel Peinado</a:t>
              </a:r>
            </a:p>
            <a:p>
              <a:r>
                <a:rPr lang="en-US" sz="3547" b="1" dirty="0">
                  <a:solidFill>
                    <a:schemeClr val="bg1"/>
                  </a:solidFill>
                </a:rPr>
                <a:t>	</a:t>
              </a:r>
              <a:r>
                <a:rPr lang="en-US" sz="2956" b="1" dirty="0">
                  <a:solidFill>
                    <a:schemeClr val="bg1"/>
                  </a:solidFill>
                </a:rPr>
                <a:t> Elec-Mech Sr Eng.</a:t>
              </a:r>
              <a:r>
                <a:rPr lang="en-US" sz="2069" b="1" dirty="0">
                  <a:solidFill>
                    <a:schemeClr val="bg1"/>
                  </a:solidFill>
                </a:rPr>
                <a:t>PIIT MTY, MEX </a:t>
              </a:r>
              <a:r>
                <a:rPr lang="en-US" sz="3547" dirty="0">
                  <a:solidFill>
                    <a:schemeClr val="bg1"/>
                  </a:solidFill>
                </a:rPr>
                <a:t>	</a:t>
              </a:r>
              <a:r>
                <a:rPr lang="en-US" sz="2956" dirty="0">
                  <a:solidFill>
                    <a:schemeClr val="bg1"/>
                  </a:solidFill>
                </a:rPr>
                <a:t>CoS &amp; SBO K5/K6</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46" name="TextBox 45">
              <a:extLst>
                <a:ext uri="{FF2B5EF4-FFF2-40B4-BE49-F238E27FC236}">
                  <a16:creationId xmlns:a16="http://schemas.microsoft.com/office/drawing/2014/main" id="{E2C756AD-7100-45F7-B86F-36E280E61FAC}"/>
                </a:ext>
              </a:extLst>
            </p:cNvPr>
            <p:cNvSpPr txBox="1"/>
            <p:nvPr/>
          </p:nvSpPr>
          <p:spPr>
            <a:xfrm>
              <a:off x="3533695" y="2655665"/>
              <a:ext cx="242713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Catalina Gonzalez</a:t>
              </a:r>
            </a:p>
            <a:p>
              <a:r>
                <a:rPr lang="en-US" sz="3547" dirty="0">
                  <a:solidFill>
                    <a:schemeClr val="bg1"/>
                  </a:solidFill>
                </a:rPr>
                <a:t>	</a:t>
              </a:r>
              <a:r>
                <a:rPr lang="en-US" sz="2956" b="1" dirty="0">
                  <a:solidFill>
                    <a:schemeClr val="bg1"/>
                  </a:solidFill>
                </a:rPr>
                <a:t> Electronic Hardware Design</a:t>
              </a:r>
            </a:p>
            <a:p>
              <a:r>
                <a:rPr lang="en-US" sz="2956" b="1" dirty="0">
                  <a:solidFill>
                    <a:schemeClr val="bg1"/>
                  </a:solidFill>
                </a:rPr>
                <a:t>              Eng. </a:t>
              </a:r>
              <a:r>
                <a:rPr lang="en-US" sz="2069" b="1" dirty="0">
                  <a:solidFill>
                    <a:schemeClr val="bg1"/>
                  </a:solidFill>
                </a:rPr>
                <a:t>PIIT,MTY, MEX </a:t>
              </a:r>
              <a:r>
                <a:rPr lang="en-US" sz="2956" dirty="0">
                  <a:solidFill>
                    <a:schemeClr val="bg1"/>
                  </a:solidFill>
                </a:rPr>
                <a:t>CoS</a:t>
              </a: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02173" y="924339"/>
              <a:ext cx="13757"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38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68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101377"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96037"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08991"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108991"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83823" y="1071231"/>
              <a:ext cx="2530551" cy="7391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Marco Rodriguez</a:t>
              </a:r>
            </a:p>
            <a:p>
              <a:r>
                <a:rPr lang="en-US" sz="3547" dirty="0">
                  <a:solidFill>
                    <a:schemeClr val="bg1"/>
                  </a:solidFill>
                </a:rPr>
                <a:t>	</a:t>
              </a:r>
              <a:r>
                <a:rPr lang="en-US" sz="2956" b="1" dirty="0">
                  <a:solidFill>
                    <a:schemeClr val="bg1"/>
                  </a:solidFill>
                </a:rPr>
                <a:t> Elec-Mech Engr, </a:t>
              </a:r>
              <a:r>
                <a:rPr lang="en-US" sz="2069" b="1" dirty="0">
                  <a:solidFill>
                    <a:schemeClr val="bg1"/>
                  </a:solidFill>
                </a:rPr>
                <a:t>PIIT MTY, MEX</a:t>
              </a:r>
              <a:r>
                <a:rPr lang="en-US" sz="2956" dirty="0">
                  <a:solidFill>
                    <a:schemeClr val="bg1"/>
                  </a:solidFill>
                </a:rPr>
                <a:t>	</a:t>
              </a:r>
            </a:p>
            <a:p>
              <a:r>
                <a:rPr lang="en-US" sz="2956" dirty="0">
                  <a:solidFill>
                    <a:schemeClr val="bg1"/>
                  </a:solidFill>
                </a:rPr>
                <a:t>              CoS &amp; SBO</a:t>
              </a:r>
            </a:p>
          </p:txBody>
        </p:sp>
        <p:sp>
          <p:nvSpPr>
            <p:cNvPr id="129" name="Oval 128">
              <a:extLst>
                <a:ext uri="{FF2B5EF4-FFF2-40B4-BE49-F238E27FC236}">
                  <a16:creationId xmlns:a16="http://schemas.microsoft.com/office/drawing/2014/main" id="{AEF83F7D-1764-4FE5-995B-D3863A76317E}"/>
                </a:ext>
              </a:extLst>
            </p:cNvPr>
            <p:cNvSpPr/>
            <p:nvPr/>
          </p:nvSpPr>
          <p:spPr>
            <a:xfrm>
              <a:off x="6325406" y="105694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31" name="TextBox 130">
              <a:extLst>
                <a:ext uri="{FF2B5EF4-FFF2-40B4-BE49-F238E27FC236}">
                  <a16:creationId xmlns:a16="http://schemas.microsoft.com/office/drawing/2014/main" id="{5178BCFD-2EB9-4566-A255-F2B6710665FC}"/>
                </a:ext>
              </a:extLst>
            </p:cNvPr>
            <p:cNvSpPr txBox="1"/>
            <p:nvPr/>
          </p:nvSpPr>
          <p:spPr>
            <a:xfrm>
              <a:off x="6579188" y="1846514"/>
              <a:ext cx="253518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Gina Hernandez</a:t>
              </a:r>
            </a:p>
            <a:p>
              <a:r>
                <a:rPr lang="en-US" sz="3547" b="1" dirty="0">
                  <a:solidFill>
                    <a:schemeClr val="bg1"/>
                  </a:solidFill>
                </a:rPr>
                <a:t>	</a:t>
              </a:r>
              <a:r>
                <a:rPr lang="en-US" sz="2956" b="1" dirty="0">
                  <a:solidFill>
                    <a:schemeClr val="bg1"/>
                  </a:solidFill>
                </a:rPr>
                <a:t>Sr. Electronics Design Engr.</a:t>
              </a:r>
              <a:endParaRPr lang="en-US" sz="3251" b="1" dirty="0">
                <a:solidFill>
                  <a:schemeClr val="bg1"/>
                </a:solidFill>
              </a:endParaRPr>
            </a:p>
            <a:p>
              <a:r>
                <a:rPr lang="en-US" sz="3547" dirty="0">
                  <a:solidFill>
                    <a:schemeClr val="bg1"/>
                  </a:solidFill>
                </a:rPr>
                <a:t>	</a:t>
              </a:r>
              <a:r>
                <a:rPr lang="en-US" sz="2069" b="1" dirty="0">
                  <a:solidFill>
                    <a:schemeClr val="bg1"/>
                  </a:solidFill>
                </a:rPr>
                <a:t>PIIT MTY, MEX, </a:t>
              </a:r>
              <a:r>
                <a:rPr lang="en-US" sz="2956" dirty="0">
                  <a:solidFill>
                    <a:schemeClr val="bg1"/>
                  </a:solidFill>
                </a:rPr>
                <a:t>CoS &amp; QVE</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320771" y="183222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34" name="TextBox 133">
              <a:extLst>
                <a:ext uri="{FF2B5EF4-FFF2-40B4-BE49-F238E27FC236}">
                  <a16:creationId xmlns:a16="http://schemas.microsoft.com/office/drawing/2014/main" id="{4D1D73E0-A3F4-4A7A-854E-7B89C58BBBE8}"/>
                </a:ext>
              </a:extLst>
            </p:cNvPr>
            <p:cNvSpPr txBox="1"/>
            <p:nvPr/>
          </p:nvSpPr>
          <p:spPr>
            <a:xfrm>
              <a:off x="6579189" y="2641380"/>
              <a:ext cx="2535186" cy="7699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r>
                <a:rPr lang="en-US" sz="3547" dirty="0">
                  <a:solidFill>
                    <a:schemeClr val="bg1"/>
                  </a:solidFill>
                </a:rPr>
                <a:t>	</a:t>
              </a:r>
              <a:endParaRPr lang="en-US" sz="2956" dirty="0">
                <a:solidFill>
                  <a:schemeClr val="bg1"/>
                </a:solidFill>
              </a:endParaRPr>
            </a:p>
            <a:p>
              <a:r>
                <a:rPr lang="en-US" sz="2956" dirty="0">
                  <a:solidFill>
                    <a:schemeClr val="bg1"/>
                  </a:solidFill>
                </a:rPr>
                <a:t>             CoS &amp; SBO</a:t>
              </a:r>
            </a:p>
          </p:txBody>
        </p:sp>
        <p:sp>
          <p:nvSpPr>
            <p:cNvPr id="135" name="Oval 134">
              <a:extLst>
                <a:ext uri="{FF2B5EF4-FFF2-40B4-BE49-F238E27FC236}">
                  <a16:creationId xmlns:a16="http://schemas.microsoft.com/office/drawing/2014/main" id="{D81E178F-75D7-456F-B353-A2866ADFF894}"/>
                </a:ext>
              </a:extLst>
            </p:cNvPr>
            <p:cNvSpPr/>
            <p:nvPr/>
          </p:nvSpPr>
          <p:spPr>
            <a:xfrm>
              <a:off x="6320771" y="262709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7" y="1099801"/>
              <a:ext cx="2398595"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QVE &amp; Reverse Engineering</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Antonio Garcia</a:t>
              </a:r>
            </a:p>
            <a:p>
              <a:r>
                <a:rPr lang="en-US" sz="3547" b="1" dirty="0">
                  <a:solidFill>
                    <a:schemeClr val="bg1"/>
                  </a:solidFill>
                </a:rPr>
                <a:t>	</a:t>
              </a:r>
              <a:r>
                <a:rPr lang="en-US" sz="2956" b="1" dirty="0">
                  <a:solidFill>
                    <a:schemeClr val="bg1"/>
                  </a:solidFill>
                </a:rPr>
                <a:t>Mechanical Eng. </a:t>
              </a:r>
              <a:r>
                <a:rPr lang="en-US" sz="2069" b="1" dirty="0">
                  <a:solidFill>
                    <a:schemeClr val="bg1"/>
                  </a:solidFill>
                </a:rPr>
                <a:t>PIIT MTY,MEX</a:t>
              </a:r>
              <a:endParaRPr lang="en-US" sz="3547" b="1" dirty="0">
                <a:solidFill>
                  <a:schemeClr val="bg1"/>
                </a:solidFill>
              </a:endParaRPr>
            </a:p>
            <a:p>
              <a:r>
                <a:rPr lang="en-US" sz="3547" dirty="0">
                  <a:solidFill>
                    <a:schemeClr val="bg1"/>
                  </a:solidFill>
                </a:rPr>
                <a:t>          </a:t>
              </a:r>
              <a:r>
                <a:rPr lang="en-US" sz="2660" dirty="0">
                  <a:solidFill>
                    <a:schemeClr val="bg1"/>
                  </a:solidFill>
                </a:rPr>
                <a:t>CoS-Lessons Learned, SBO K1/K2</a:t>
              </a:r>
              <a:endParaRPr lang="en-US" sz="2364"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46" name="TextBox 145">
              <a:extLst>
                <a:ext uri="{FF2B5EF4-FFF2-40B4-BE49-F238E27FC236}">
                  <a16:creationId xmlns:a16="http://schemas.microsoft.com/office/drawing/2014/main" id="{BCA9E1DD-4ECF-428B-B606-8F4D687A7FFB}"/>
                </a:ext>
              </a:extLst>
            </p:cNvPr>
            <p:cNvSpPr txBox="1"/>
            <p:nvPr/>
          </p:nvSpPr>
          <p:spPr>
            <a:xfrm>
              <a:off x="612322" y="2669950"/>
              <a:ext cx="2403230"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endParaRPr lang="en-US" sz="3547" b="1" dirty="0">
                <a:solidFill>
                  <a:schemeClr val="bg1"/>
                </a:solidFill>
              </a:endParaRPr>
            </a:p>
            <a:p>
              <a:r>
                <a:rPr lang="en-US" sz="3547" dirty="0">
                  <a:solidFill>
                    <a:schemeClr val="bg1"/>
                  </a:solidFill>
                </a:rPr>
                <a:t>	</a:t>
              </a:r>
              <a:r>
                <a:rPr lang="en-US" sz="2956" dirty="0">
                  <a:solidFill>
                    <a:schemeClr val="bg1"/>
                  </a:solidFill>
                </a:rPr>
                <a:t>CoS &amp; SBO P1</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sp>
        <p:nvSpPr>
          <p:cNvPr id="6" name="TextBox 5">
            <a:extLst>
              <a:ext uri="{FF2B5EF4-FFF2-40B4-BE49-F238E27FC236}">
                <a16:creationId xmlns:a16="http://schemas.microsoft.com/office/drawing/2014/main" id="{7AC60D77-5609-4A86-8F49-483E69D0BAF3}"/>
              </a:ext>
            </a:extLst>
          </p:cNvPr>
          <p:cNvSpPr txBox="1"/>
          <p:nvPr/>
        </p:nvSpPr>
        <p:spPr>
          <a:xfrm>
            <a:off x="11373807" y="471346"/>
            <a:ext cx="9515600"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Project Engineers</a:t>
            </a:r>
            <a:endParaRPr lang="en-US" sz="8276" dirty="0"/>
          </a:p>
        </p:txBody>
      </p:sp>
      <p:pic>
        <p:nvPicPr>
          <p:cNvPr id="1028" name="Picture 4" descr="https://spiceportal.schneider-electric.com/image/user_male_portrait?img_id=1556883&amp;img_id_token=VwBXP726SP0Uk2Qhq%2B%2FQsYGuGt0%3D&amp;t=1527604131755">
            <a:extLst>
              <a:ext uri="{FF2B5EF4-FFF2-40B4-BE49-F238E27FC236}">
                <a16:creationId xmlns:a16="http://schemas.microsoft.com/office/drawing/2014/main" id="{C5920CFA-9AD0-4189-9805-BFF3D90391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42933" y="8035353"/>
            <a:ext cx="2116893" cy="205853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811621" y="8045130"/>
            <a:ext cx="2115052" cy="205492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31924" t="24901" r="23576" b="27902"/>
          <a:stretch/>
        </p:blipFill>
        <p:spPr bwMode="auto">
          <a:xfrm>
            <a:off x="20757251" y="7983823"/>
            <a:ext cx="2164947" cy="207401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a:blip r:embed="rId6"/>
          <a:stretch>
            <a:fillRect/>
          </a:stretch>
        </p:blipFill>
        <p:spPr>
          <a:xfrm>
            <a:off x="11831876" y="2745998"/>
            <a:ext cx="2170714" cy="216007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7"/>
          <a:stretch>
            <a:fillRect/>
          </a:stretch>
        </p:blipFill>
        <p:spPr>
          <a:xfrm>
            <a:off x="3125549" y="5742733"/>
            <a:ext cx="2151662" cy="209866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8"/>
          <a:stretch>
            <a:fillRect/>
          </a:stretch>
        </p:blipFill>
        <p:spPr>
          <a:xfrm>
            <a:off x="3171199" y="10405943"/>
            <a:ext cx="2075376" cy="20856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9"/>
          <a:stretch>
            <a:fillRect/>
          </a:stretch>
        </p:blipFill>
        <p:spPr>
          <a:xfrm>
            <a:off x="11814331" y="5722990"/>
            <a:ext cx="2099630" cy="21202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1F32FFD3-B7CD-4C44-86F4-D386F4A5F241}"/>
              </a:ext>
            </a:extLst>
          </p:cNvPr>
          <p:cNvPicPr>
            <a:picLocks noChangeAspect="1"/>
          </p:cNvPicPr>
          <p:nvPr/>
        </p:nvPicPr>
        <p:blipFill>
          <a:blip r:embed="rId10"/>
          <a:stretch>
            <a:fillRect/>
          </a:stretch>
        </p:blipFill>
        <p:spPr>
          <a:xfrm>
            <a:off x="11780422" y="10371016"/>
            <a:ext cx="2094647" cy="20946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11"/>
          <a:stretch>
            <a:fillRect/>
          </a:stretch>
        </p:blipFill>
        <p:spPr>
          <a:xfrm>
            <a:off x="20797773" y="5680770"/>
            <a:ext cx="2124424" cy="205455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2"/>
          <a:stretch>
            <a:fillRect/>
          </a:stretch>
        </p:blipFill>
        <p:spPr>
          <a:xfrm>
            <a:off x="20757251" y="10349769"/>
            <a:ext cx="2151245" cy="217265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sp>
        <p:nvSpPr>
          <p:cNvPr id="5" name="TextBox 4">
            <a:extLst>
              <a:ext uri="{FF2B5EF4-FFF2-40B4-BE49-F238E27FC236}">
                <a16:creationId xmlns:a16="http://schemas.microsoft.com/office/drawing/2014/main" id="{E37E118B-CCBD-45BA-866F-332E2B341596}"/>
              </a:ext>
            </a:extLst>
          </p:cNvPr>
          <p:cNvSpPr txBox="1"/>
          <p:nvPr/>
        </p:nvSpPr>
        <p:spPr>
          <a:xfrm>
            <a:off x="8930454" y="921897"/>
            <a:ext cx="15276749"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8276" dirty="0"/>
              <a:t>Idea Generation &amp; Evolution</a:t>
            </a:r>
          </a:p>
        </p:txBody>
      </p:sp>
      <p:grpSp>
        <p:nvGrpSpPr>
          <p:cNvPr id="6" name="Group 5">
            <a:extLst>
              <a:ext uri="{FF2B5EF4-FFF2-40B4-BE49-F238E27FC236}">
                <a16:creationId xmlns:a16="http://schemas.microsoft.com/office/drawing/2014/main" id="{4AAFA6AA-1CB6-4CEB-94C9-145FD26FB36F}"/>
              </a:ext>
            </a:extLst>
          </p:cNvPr>
          <p:cNvGrpSpPr/>
          <p:nvPr/>
        </p:nvGrpSpPr>
        <p:grpSpPr>
          <a:xfrm>
            <a:off x="3380867" y="3424354"/>
            <a:ext cx="25367557" cy="8299578"/>
            <a:chOff x="252413" y="687728"/>
            <a:chExt cx="8583008" cy="2808128"/>
          </a:xfrm>
        </p:grpSpPr>
        <p:sp>
          <p:nvSpPr>
            <p:cNvPr id="2" name="TextBox 1">
              <a:extLst>
                <a:ext uri="{FF2B5EF4-FFF2-40B4-BE49-F238E27FC236}">
                  <a16:creationId xmlns:a16="http://schemas.microsoft.com/office/drawing/2014/main" id="{2823A24A-7448-4DBD-8983-EA71ED990F1C}"/>
                </a:ext>
              </a:extLst>
            </p:cNvPr>
            <p:cNvSpPr txBox="1"/>
            <p:nvPr/>
          </p:nvSpPr>
          <p:spPr>
            <a:xfrm>
              <a:off x="3536161" y="709294"/>
              <a:ext cx="264597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Prj Specialist Manager, MTY MX</a:t>
              </a:r>
            </a:p>
            <a:p>
              <a:r>
                <a:rPr lang="en-US" sz="3547" dirty="0">
                  <a:solidFill>
                    <a:schemeClr val="bg1"/>
                  </a:solidFill>
                </a:rPr>
                <a:t>	</a:t>
              </a:r>
              <a:r>
                <a:rPr lang="en-US" sz="2364" dirty="0">
                  <a:solidFill>
                    <a:schemeClr val="bg1"/>
                  </a:solidFill>
                </a:rPr>
                <a:t>Pipeline Generation and PES Auditor</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72142" y="14739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73826" y="1610138"/>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82692" y="1771316"/>
              <a:ext cx="2281444" cy="55447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Alma Dulce Gomez</a:t>
              </a:r>
            </a:p>
            <a:p>
              <a:r>
                <a:rPr lang="en-US" sz="3547" dirty="0">
                  <a:solidFill>
                    <a:schemeClr val="bg1"/>
                  </a:solidFill>
                </a:rPr>
                <a:t>	</a:t>
              </a:r>
              <a:r>
                <a:rPr lang="en-US" sz="2956" b="1" dirty="0">
                  <a:solidFill>
                    <a:schemeClr val="bg1"/>
                  </a:solidFill>
                </a:rPr>
                <a:t>Prj Specialist MTY, MEX </a:t>
              </a:r>
              <a:r>
                <a:rPr lang="en-US" sz="2956" dirty="0">
                  <a:solidFill>
                    <a:schemeClr val="bg1"/>
                  </a:solidFill>
                </a:rPr>
                <a:t>	</a:t>
              </a:r>
              <a:r>
                <a:rPr lang="en-US" sz="2364" dirty="0">
                  <a:solidFill>
                    <a:schemeClr val="bg1"/>
                  </a:solidFill>
                </a:rPr>
                <a:t> Idea Evolution (PP and Energy)</a:t>
              </a:r>
              <a:endParaRPr lang="en-US" sz="2956" dirty="0">
                <a:solidFill>
                  <a:schemeClr val="bg1"/>
                </a:solidFill>
              </a:endParaRPr>
            </a:p>
          </p:txBody>
        </p:sp>
        <p:sp>
          <p:nvSpPr>
            <p:cNvPr id="41" name="Oval 40">
              <a:extLst>
                <a:ext uri="{FF2B5EF4-FFF2-40B4-BE49-F238E27FC236}">
                  <a16:creationId xmlns:a16="http://schemas.microsoft.com/office/drawing/2014/main" id="{7FBF7A1E-A513-49B8-BC09-6F3574A1BB73}"/>
                </a:ext>
              </a:extLst>
            </p:cNvPr>
            <p:cNvSpPr/>
            <p:nvPr/>
          </p:nvSpPr>
          <p:spPr>
            <a:xfrm>
              <a:off x="3324273" y="17570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91251" y="18980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80726"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Adriana Geniz</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069" dirty="0">
                  <a:solidFill>
                    <a:schemeClr val="bg1"/>
                  </a:solidFill>
                </a:rPr>
                <a:t>Idea Evolution (Industry &amp; Ecobuildings)</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322308"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89286" y="2909860"/>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54952" y="1610139"/>
              <a:ext cx="5340" cy="152158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52413" y="20745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60291" y="31242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132741" y="1610139"/>
              <a:ext cx="0"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135411" y="31218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133366" y="21244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72142" y="16101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65011" y="16101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65011" y="21125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80635" y="31252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53977" y="17713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 Casillas</a:t>
              </a:r>
            </a:p>
            <a:p>
              <a:r>
                <a:rPr lang="en-US" sz="3547" dirty="0">
                  <a:solidFill>
                    <a:schemeClr val="bg1"/>
                  </a:solidFill>
                </a:rPr>
                <a:t>	</a:t>
              </a:r>
              <a:r>
                <a:rPr lang="en-US" sz="2956" b="1" dirty="0">
                  <a:solidFill>
                    <a:schemeClr val="bg1"/>
                  </a:solidFill>
                </a:rPr>
                <a:t>Prj Specialist MTY, MEX</a:t>
              </a:r>
            </a:p>
            <a:p>
              <a:r>
                <a:rPr lang="en-US" sz="2956" dirty="0">
                  <a:solidFill>
                    <a:schemeClr val="bg1"/>
                  </a:solidFill>
                </a:rPr>
                <a:t>	</a:t>
              </a:r>
              <a:r>
                <a:rPr lang="en-US" sz="2364" dirty="0">
                  <a:solidFill>
                    <a:schemeClr val="bg1"/>
                  </a:solidFill>
                </a:rPr>
                <a:t> Idea Evolution (ITD and Industry)</a:t>
              </a:r>
              <a:endParaRPr lang="en-US" sz="2956"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6344862" y="171196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sp>
          <p:nvSpPr>
            <p:cNvPr id="131" name="TextBox 130">
              <a:extLst>
                <a:ext uri="{FF2B5EF4-FFF2-40B4-BE49-F238E27FC236}">
                  <a16:creationId xmlns:a16="http://schemas.microsoft.com/office/drawing/2014/main" id="{5178BCFD-2EB9-4566-A255-F2B6710665FC}"/>
                </a:ext>
              </a:extLst>
            </p:cNvPr>
            <p:cNvSpPr txBox="1"/>
            <p:nvPr/>
          </p:nvSpPr>
          <p:spPr>
            <a:xfrm>
              <a:off x="6552011" y="2783138"/>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Raygoza</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(Energy and Retail)</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93593" y="27688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0571" y="2909860"/>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61320" y="17856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Andres Chapa</a:t>
              </a:r>
            </a:p>
            <a:p>
              <a:r>
                <a:rPr lang="en-US" sz="3547" dirty="0">
                  <a:solidFill>
                    <a:schemeClr val="bg1"/>
                  </a:solidFill>
                </a:rPr>
                <a:t>	</a:t>
              </a:r>
              <a:r>
                <a:rPr lang="en-US" sz="2956" b="1" dirty="0">
                  <a:solidFill>
                    <a:schemeClr val="bg1"/>
                  </a:solidFill>
                </a:rPr>
                <a:t>Prj Specialist MTY, MEX </a:t>
              </a:r>
            </a:p>
            <a:p>
              <a:r>
                <a:rPr lang="en-US" sz="2956" dirty="0">
                  <a:solidFill>
                    <a:schemeClr val="bg1"/>
                  </a:solidFill>
                </a:rPr>
                <a:t>	</a:t>
              </a:r>
              <a:r>
                <a:rPr lang="en-US" sz="2364" dirty="0">
                  <a:solidFill>
                    <a:schemeClr val="bg1"/>
                  </a:solidFill>
                </a:rPr>
                <a:t> Idea Evolution (Ecobuilding &amp; PP)</a:t>
              </a:r>
              <a:endParaRPr lang="en-US" sz="2956" dirty="0">
                <a:solidFill>
                  <a:schemeClr val="bg1"/>
                </a:solidFill>
              </a:endParaRPr>
            </a:p>
          </p:txBody>
        </p:sp>
        <p:sp>
          <p:nvSpPr>
            <p:cNvPr id="141" name="Oval 140">
              <a:extLst>
                <a:ext uri="{FF2B5EF4-FFF2-40B4-BE49-F238E27FC236}">
                  <a16:creationId xmlns:a16="http://schemas.microsoft.com/office/drawing/2014/main" id="{222AC7A4-F627-4BF1-A80F-317CFDA6BEB1}"/>
                </a:ext>
              </a:extLst>
            </p:cNvPr>
            <p:cNvSpPr/>
            <p:nvPr/>
          </p:nvSpPr>
          <p:spPr>
            <a:xfrm>
              <a:off x="402901" y="17713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879" y="19123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59354" y="2797423"/>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Vanessa Lucio</a:t>
              </a:r>
            </a:p>
            <a:p>
              <a:r>
                <a:rPr lang="en-US" sz="3547" b="1" dirty="0">
                  <a:solidFill>
                    <a:schemeClr val="bg1"/>
                  </a:solidFill>
                </a:rPr>
                <a:t>	</a:t>
              </a:r>
              <a:r>
                <a:rPr lang="en-US" sz="2956" b="1" dirty="0">
                  <a:solidFill>
                    <a:schemeClr val="bg1"/>
                  </a:solidFill>
                </a:rPr>
                <a:t>Prj Specialist MTY, MEX</a:t>
              </a:r>
              <a:endParaRPr lang="en-US" sz="3547" b="1" dirty="0">
                <a:solidFill>
                  <a:schemeClr val="bg1"/>
                </a:solidFill>
              </a:endParaRPr>
            </a:p>
            <a:p>
              <a:r>
                <a:rPr lang="en-US" sz="3547" dirty="0">
                  <a:solidFill>
                    <a:schemeClr val="bg1"/>
                  </a:solidFill>
                </a:rPr>
                <a:t>	</a:t>
              </a:r>
              <a:r>
                <a:rPr lang="en-US" sz="2364" dirty="0">
                  <a:solidFill>
                    <a:schemeClr val="bg1"/>
                  </a:solidFill>
                </a:rPr>
                <a:t> Idea Evolution (Retail &amp;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400936" y="27831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7914" y="2924145"/>
              <a:ext cx="381664" cy="477079"/>
            </a:xfrm>
            <a:prstGeom prst="rect">
              <a:avLst/>
            </a:prstGeom>
          </p:spPr>
        </p:pic>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67910" y="16101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8A6F741-8E4F-49EC-B648-FCB3B8A6BC47}"/>
                </a:ext>
              </a:extLst>
            </p:cNvPr>
            <p:cNvPicPr>
              <a:picLocks noChangeAspect="1"/>
            </p:cNvPicPr>
            <p:nvPr/>
          </p:nvPicPr>
          <p:blipFill>
            <a:blip r:embed="rId4"/>
            <a:stretch>
              <a:fillRect/>
            </a:stretch>
          </p:blipFill>
          <p:spPr>
            <a:xfrm>
              <a:off x="400234" y="2785208"/>
              <a:ext cx="710648" cy="710648"/>
            </a:xfrm>
            <a:prstGeom prst="ellipse">
              <a:avLst/>
            </a:prstGeom>
            <a:ln w="12700" cap="rnd">
              <a:solidFill>
                <a:schemeClr val="bg1"/>
              </a:solidFill>
              <a:prstDash val="solid"/>
            </a:ln>
            <a:effectLst/>
          </p:spPr>
        </p:pic>
        <p:pic>
          <p:nvPicPr>
            <p:cNvPr id="14" name="Picture 13">
              <a:extLst>
                <a:ext uri="{FF2B5EF4-FFF2-40B4-BE49-F238E27FC236}">
                  <a16:creationId xmlns:a16="http://schemas.microsoft.com/office/drawing/2014/main" id="{BDCA1F16-F776-46FC-9BA9-DFC7E36A365F}"/>
                </a:ext>
              </a:extLst>
            </p:cNvPr>
            <p:cNvPicPr>
              <a:picLocks noChangeAspect="1"/>
            </p:cNvPicPr>
            <p:nvPr/>
          </p:nvPicPr>
          <p:blipFill>
            <a:blip r:embed="rId5"/>
            <a:stretch>
              <a:fillRect/>
            </a:stretch>
          </p:blipFill>
          <p:spPr>
            <a:xfrm>
              <a:off x="3322111" y="1749025"/>
              <a:ext cx="722149" cy="722149"/>
            </a:xfrm>
            <a:prstGeom prst="ellipse">
              <a:avLst/>
            </a:prstGeom>
            <a:ln w="12700" cap="rnd">
              <a:solidFill>
                <a:schemeClr val="bg1"/>
              </a:solidFill>
              <a:prstDash val="solid"/>
            </a:ln>
            <a:effectLst/>
          </p:spPr>
        </p:pic>
        <p:pic>
          <p:nvPicPr>
            <p:cNvPr id="15" name="Picture 14">
              <a:extLst>
                <a:ext uri="{FF2B5EF4-FFF2-40B4-BE49-F238E27FC236}">
                  <a16:creationId xmlns:a16="http://schemas.microsoft.com/office/drawing/2014/main" id="{C5375AF7-4B3C-4FE0-AAF7-6199385340C1}"/>
                </a:ext>
              </a:extLst>
            </p:cNvPr>
            <p:cNvPicPr>
              <a:picLocks noChangeAspect="1"/>
            </p:cNvPicPr>
            <p:nvPr/>
          </p:nvPicPr>
          <p:blipFill>
            <a:blip r:embed="rId6"/>
            <a:stretch>
              <a:fillRect/>
            </a:stretch>
          </p:blipFill>
          <p:spPr>
            <a:xfrm>
              <a:off x="3324634" y="2761180"/>
              <a:ext cx="715889" cy="714741"/>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5A89B9E7-37AC-4046-8064-7C63EB350BDC}"/>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6344862" y="1716671"/>
              <a:ext cx="718518" cy="700976"/>
            </a:xfrm>
            <a:prstGeom prst="ellipse">
              <a:avLst/>
            </a:prstGeom>
            <a:ln w="12700" cap="rnd">
              <a:solidFill>
                <a:srgbClr val="C8C6BD"/>
              </a:solidFill>
              <a:prstDash val="solid"/>
            </a:ln>
            <a:effectLst/>
          </p:spPr>
        </p:pic>
        <p:pic>
          <p:nvPicPr>
            <p:cNvPr id="50" name="Picture 49">
              <a:extLst>
                <a:ext uri="{FF2B5EF4-FFF2-40B4-BE49-F238E27FC236}">
                  <a16:creationId xmlns:a16="http://schemas.microsoft.com/office/drawing/2014/main" id="{84CCA557-C033-4F86-A31C-F6C5F2347DFB}"/>
                </a:ext>
              </a:extLst>
            </p:cNvPr>
            <p:cNvPicPr>
              <a:picLocks noChangeAspect="1"/>
            </p:cNvPicPr>
            <p:nvPr/>
          </p:nvPicPr>
          <p:blipFill>
            <a:blip r:embed="rId8"/>
            <a:stretch>
              <a:fillRect/>
            </a:stretch>
          </p:blipFill>
          <p:spPr>
            <a:xfrm>
              <a:off x="6312753" y="2783138"/>
              <a:ext cx="696459" cy="677108"/>
            </a:xfrm>
            <a:prstGeom prst="ellipse">
              <a:avLst/>
            </a:prstGeom>
            <a:ln w="12700" cap="rnd">
              <a:solidFill>
                <a:srgbClr val="C8C6BD"/>
              </a:solidFill>
              <a:prstDash val="solid"/>
            </a:ln>
            <a:effectLst/>
          </p:spPr>
        </p:pic>
        <p:sp>
          <p:nvSpPr>
            <p:cNvPr id="8" name="Oval 7">
              <a:extLst>
                <a:ext uri="{FF2B5EF4-FFF2-40B4-BE49-F238E27FC236}">
                  <a16:creationId xmlns:a16="http://schemas.microsoft.com/office/drawing/2014/main" id="{0D52B3F0-90AB-44BE-BA01-D7961050BCD0}"/>
                </a:ext>
              </a:extLst>
            </p:cNvPr>
            <p:cNvSpPr/>
            <p:nvPr/>
          </p:nvSpPr>
          <p:spPr>
            <a:xfrm>
              <a:off x="3336828" y="68772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grpSp>
      <p:pic>
        <p:nvPicPr>
          <p:cNvPr id="7" name="Picture 6">
            <a:extLst>
              <a:ext uri="{FF2B5EF4-FFF2-40B4-BE49-F238E27FC236}">
                <a16:creationId xmlns:a16="http://schemas.microsoft.com/office/drawing/2014/main" id="{7E176A80-7D1E-47A6-B478-71511DC26692}"/>
              </a:ext>
            </a:extLst>
          </p:cNvPr>
          <p:cNvPicPr>
            <a:picLocks noChangeAspect="1"/>
          </p:cNvPicPr>
          <p:nvPr/>
        </p:nvPicPr>
        <p:blipFill>
          <a:blip r:embed="rId9"/>
          <a:stretch>
            <a:fillRect/>
          </a:stretch>
        </p:blipFill>
        <p:spPr>
          <a:xfrm>
            <a:off x="12505364" y="341902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26E254F4-49FE-470F-BC50-2B1EDC500BC4}"/>
              </a:ext>
            </a:extLst>
          </p:cNvPr>
          <p:cNvPicPr>
            <a:picLocks noChangeAspect="1"/>
          </p:cNvPicPr>
          <p:nvPr/>
        </p:nvPicPr>
        <p:blipFill rotWithShape="1">
          <a:blip r:embed="rId10"/>
          <a:srcRect l="2842" r="-1"/>
          <a:stretch/>
        </p:blipFill>
        <p:spPr>
          <a:xfrm>
            <a:off x="3826395" y="6573379"/>
            <a:ext cx="2114301" cy="2113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3554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7</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67764" y="7599969"/>
            <a:ext cx="685273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Heberto Mosqueda</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7974504"/>
            <a:ext cx="1128029" cy="1410033"/>
          </a:xfrm>
          <a:prstGeom prst="rect">
            <a:avLst/>
          </a:prstGeom>
        </p:spPr>
      </p:pic>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Quality Technician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a:solidFill>
                  <a:schemeClr val="bg1"/>
                </a:solidFill>
              </a:rPr>
              <a:t> Supplier </a:t>
            </a:r>
            <a:r>
              <a:rPr lang="en-US" sz="2956" b="1" dirty="0">
                <a:solidFill>
                  <a:schemeClr val="bg1"/>
                </a:solidFill>
              </a:rPr>
              <a:t>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4533487" y="9991461"/>
            <a:ext cx="690288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Laura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7" name="Oval 146">
            <a:extLst>
              <a:ext uri="{FF2B5EF4-FFF2-40B4-BE49-F238E27FC236}">
                <a16:creationId xmlns:a16="http://schemas.microsoft.com/office/drawing/2014/main" id="{0D86263F-F7A0-4C92-8A00-CA3CD397B7B5}"/>
              </a:ext>
            </a:extLst>
          </p:cNvPr>
          <p:cNvSpPr/>
          <p:nvPr/>
        </p:nvSpPr>
        <p:spPr>
          <a:xfrm>
            <a:off x="3769716" y="994923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1036599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670814" y="1232595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31272" y="12205323"/>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14827" y="12305856"/>
            <a:ext cx="6852985"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a:blip r:embed="rId5"/>
          <a:stretch>
            <a:fillRect/>
          </a:stretch>
        </p:blipFill>
        <p:spPr>
          <a:xfrm>
            <a:off x="12452951" y="2298964"/>
            <a:ext cx="2129295" cy="212929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791632" y="5305147"/>
            <a:ext cx="2084935" cy="2064393"/>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756084" y="7578114"/>
            <a:ext cx="2142382" cy="2152989"/>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88CC650-90FE-4DCD-AD28-30F73420663E}"/>
              </a:ext>
            </a:extLst>
          </p:cNvPr>
          <p:cNvPicPr>
            <a:picLocks noChangeAspect="1"/>
          </p:cNvPicPr>
          <p:nvPr/>
        </p:nvPicPr>
        <p:blipFill>
          <a:blip r:embed="rId8"/>
          <a:stretch>
            <a:fillRect/>
          </a:stretch>
        </p:blipFill>
        <p:spPr>
          <a:xfrm>
            <a:off x="3778810" y="9963598"/>
            <a:ext cx="2102109" cy="212252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9"/>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24DB9195-61A9-4643-866B-EF4C39FA1B3C}"/>
              </a:ext>
            </a:extLst>
          </p:cNvPr>
          <p:cNvPicPr>
            <a:picLocks noChangeAspect="1"/>
          </p:cNvPicPr>
          <p:nvPr/>
        </p:nvPicPr>
        <p:blipFill>
          <a:blip r:embed="rId10"/>
          <a:stretch>
            <a:fillRect/>
          </a:stretch>
        </p:blipFill>
        <p:spPr>
          <a:xfrm>
            <a:off x="12427485" y="7550240"/>
            <a:ext cx="2091561" cy="209156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11"/>
          <a:stretch>
            <a:fillRect/>
          </a:stretch>
        </p:blipFill>
        <p:spPr>
          <a:xfrm>
            <a:off x="12364986" y="9895920"/>
            <a:ext cx="2149685" cy="2138992"/>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2"/>
          <a:stretch>
            <a:fillRect/>
          </a:stretch>
        </p:blipFill>
        <p:spPr>
          <a:xfrm>
            <a:off x="12392068" y="12246353"/>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3"/>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4"/>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5"/>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968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4" name="Footer Placeholder 3"/>
          <p:cNvSpPr>
            <a:spLocks noGrp="1"/>
          </p:cNvSpPr>
          <p:nvPr>
            <p:ph type="ftr" sz="quarter" idx="3"/>
          </p:nvPr>
        </p:nvSpPr>
        <p:spPr/>
        <p:txBody>
          <a:bodyPr/>
          <a:lstStyle/>
          <a:p>
            <a:r>
              <a:rPr lang="en-US"/>
              <a:t>Confidential Property of Schneider Electric |</a:t>
            </a:r>
            <a:endParaRPr lang="en-US" dirty="0"/>
          </a:p>
        </p:txBody>
      </p:sp>
      <p:sp>
        <p:nvSpPr>
          <p:cNvPr id="9" name="Text Placeholder 8">
            <a:extLst>
              <a:ext uri="{FF2B5EF4-FFF2-40B4-BE49-F238E27FC236}">
                <a16:creationId xmlns:a16="http://schemas.microsoft.com/office/drawing/2014/main" id="{B9EA5A82-A3A8-4426-B002-CAB4741A14A4}"/>
              </a:ext>
            </a:extLst>
          </p:cNvPr>
          <p:cNvSpPr>
            <a:spLocks noGrp="1"/>
          </p:cNvSpPr>
          <p:nvPr>
            <p:ph type="body" sz="quarter" idx="32"/>
          </p:nvPr>
        </p:nvSpPr>
        <p:spPr>
          <a:xfrm>
            <a:off x="10612976" y="627639"/>
            <a:ext cx="10168595" cy="1546449"/>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Projects Engineers</a:t>
            </a:r>
            <a:endParaRPr lang="en-US"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4801D888-A8FD-4DB0-B16D-122F8B2D2093}"/>
              </a:ext>
            </a:extLst>
          </p:cNvPr>
          <p:cNvGrpSpPr/>
          <p:nvPr/>
        </p:nvGrpSpPr>
        <p:grpSpPr>
          <a:xfrm>
            <a:off x="2897684" y="2703609"/>
            <a:ext cx="25675077" cy="10392942"/>
            <a:chOff x="202173" y="-33904"/>
            <a:chExt cx="8687056" cy="3395247"/>
          </a:xfrm>
        </p:grpSpPr>
        <p:sp>
          <p:nvSpPr>
            <p:cNvPr id="2" name="TextBox 1">
              <a:extLst>
                <a:ext uri="{FF2B5EF4-FFF2-40B4-BE49-F238E27FC236}">
                  <a16:creationId xmlns:a16="http://schemas.microsoft.com/office/drawing/2014/main" id="{2823A24A-7448-4DBD-8983-EA71ED990F1C}"/>
                </a:ext>
              </a:extLst>
            </p:cNvPr>
            <p:cNvSpPr txBox="1"/>
            <p:nvPr/>
          </p:nvSpPr>
          <p:spPr>
            <a:xfrm>
              <a:off x="3540350" y="-33904"/>
              <a:ext cx="2413821" cy="7137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 </a:t>
              </a:r>
            </a:p>
            <a:p>
              <a:r>
                <a:rPr lang="en-US" sz="3547" b="1" dirty="0">
                  <a:solidFill>
                    <a:schemeClr val="bg1"/>
                  </a:solidFill>
                </a:rPr>
                <a:t>	</a:t>
              </a:r>
              <a:r>
                <a:rPr lang="en-US" sz="2956" b="1" dirty="0">
                  <a:solidFill>
                    <a:schemeClr val="bg1"/>
                  </a:solidFill>
                </a:rPr>
                <a:t>PIIT QVE Engr Mgr, </a:t>
              </a:r>
              <a:r>
                <a:rPr lang="en-US" sz="1773" b="1" dirty="0">
                  <a:solidFill>
                    <a:schemeClr val="bg1"/>
                  </a:solidFill>
                </a:rPr>
                <a:t>MTY MEX</a:t>
              </a:r>
            </a:p>
            <a:p>
              <a:r>
                <a:rPr lang="es-MX" sz="2956" dirty="0">
                  <a:solidFill>
                    <a:schemeClr val="bg1"/>
                  </a:solidFill>
                </a:rPr>
                <a:t>             QVE/CoS/Design/Reverse Eng/</a:t>
              </a:r>
            </a:p>
            <a:p>
              <a:r>
                <a:rPr lang="es-MX" sz="2956" dirty="0">
                  <a:solidFill>
                    <a:schemeClr val="bg1"/>
                  </a:solidFill>
                </a:rPr>
                <a:t>	Materials Eng</a:t>
              </a:r>
              <a:endParaRPr lang="en-US" sz="2956" dirty="0">
                <a:solidFill>
                  <a:schemeClr val="bg1"/>
                </a:solidFill>
              </a:endParaRPr>
            </a:p>
          </p:txBody>
        </p:sp>
        <p:sp>
          <p:nvSpPr>
            <p:cNvPr id="8" name="Oval 7">
              <a:extLst>
                <a:ext uri="{FF2B5EF4-FFF2-40B4-BE49-F238E27FC236}">
                  <a16:creationId xmlns:a16="http://schemas.microsoft.com/office/drawing/2014/main" id="{0D52B3F0-90AB-44BE-BA01-D7961050BCD0}"/>
                </a:ext>
              </a:extLst>
            </p:cNvPr>
            <p:cNvSpPr/>
            <p:nvPr/>
          </p:nvSpPr>
          <p:spPr>
            <a:xfrm>
              <a:off x="3211456" y="-26408"/>
              <a:ext cx="832647" cy="7824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486446" y="1900904"/>
              <a:ext cx="2422500"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Mayra Munoz</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Materials/QVE-COS</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6889" y="1212238"/>
              <a:ext cx="381664" cy="477079"/>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3533694" y="1860799"/>
              <a:ext cx="2427135"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44" name="Oval 43">
              <a:extLst>
                <a:ext uri="{FF2B5EF4-FFF2-40B4-BE49-F238E27FC236}">
                  <a16:creationId xmlns:a16="http://schemas.microsoft.com/office/drawing/2014/main" id="{A2F99329-BDCB-4C48-8C84-D04EEE1D168A}"/>
                </a:ext>
              </a:extLst>
            </p:cNvPr>
            <p:cNvSpPr/>
            <p:nvPr/>
          </p:nvSpPr>
          <p:spPr>
            <a:xfrm>
              <a:off x="3275276"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1987521"/>
              <a:ext cx="381664" cy="477079"/>
            </a:xfrm>
            <a:prstGeom prst="rect">
              <a:avLst/>
            </a:prstGeom>
          </p:spPr>
        </p:pic>
        <p:sp>
          <p:nvSpPr>
            <p:cNvPr id="46" name="TextBox 45">
              <a:extLst>
                <a:ext uri="{FF2B5EF4-FFF2-40B4-BE49-F238E27FC236}">
                  <a16:creationId xmlns:a16="http://schemas.microsoft.com/office/drawing/2014/main" id="{E2C756AD-7100-45F7-B86F-36E280E61FAC}"/>
                </a:ext>
              </a:extLst>
            </p:cNvPr>
            <p:cNvSpPr txBox="1"/>
            <p:nvPr/>
          </p:nvSpPr>
          <p:spPr>
            <a:xfrm>
              <a:off x="3533695" y="2655665"/>
              <a:ext cx="2427134"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Yadira Zamora</a:t>
              </a:r>
            </a:p>
            <a:p>
              <a:r>
                <a:rPr lang="en-US" sz="3547" dirty="0">
                  <a:solidFill>
                    <a:schemeClr val="bg1"/>
                  </a:solidFill>
                </a:rPr>
                <a:t>	</a:t>
              </a:r>
              <a:r>
                <a:rPr lang="en-US" sz="2956" b="1" dirty="0">
                  <a:solidFill>
                    <a:schemeClr val="bg1"/>
                  </a:solidFill>
                </a:rPr>
                <a:t>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47" name="Oval 46">
              <a:extLst>
                <a:ext uri="{FF2B5EF4-FFF2-40B4-BE49-F238E27FC236}">
                  <a16:creationId xmlns:a16="http://schemas.microsoft.com/office/drawing/2014/main" id="{10372DF9-954B-455C-9FD9-D149F75D4B5D}"/>
                </a:ext>
              </a:extLst>
            </p:cNvPr>
            <p:cNvSpPr/>
            <p:nvPr/>
          </p:nvSpPr>
          <p:spPr>
            <a:xfrm>
              <a:off x="3275276"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2254" y="2782387"/>
              <a:ext cx="381664" cy="477079"/>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02173" y="924339"/>
              <a:ext cx="13757" cy="20841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213259" y="3008504"/>
              <a:ext cx="1452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0738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3088379" y="2999504"/>
              <a:ext cx="17834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47703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6104816" y="924339"/>
              <a:ext cx="0" cy="127501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104816" y="1426744"/>
              <a:ext cx="140567"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117768" y="2202875"/>
              <a:ext cx="140569"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37961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Karen Puente</a:t>
              </a:r>
            </a:p>
            <a:p>
              <a:r>
                <a:rPr lang="en-US" sz="3547" dirty="0">
                  <a:solidFill>
                    <a:schemeClr val="bg1"/>
                  </a:solidFill>
                </a:rPr>
                <a:t>	</a:t>
              </a:r>
              <a:r>
                <a:rPr lang="en-US" sz="2956" b="1" dirty="0">
                  <a:solidFill>
                    <a:schemeClr val="bg1"/>
                  </a:solidFill>
                </a:rPr>
                <a:t>Designer, </a:t>
              </a:r>
              <a:r>
                <a:rPr lang="en-US" sz="1773" b="1" dirty="0">
                  <a:solidFill>
                    <a:schemeClr val="bg1"/>
                  </a:solidFill>
                </a:rPr>
                <a:t>PIIT MTY MEX</a:t>
              </a:r>
            </a:p>
            <a:p>
              <a:r>
                <a:rPr lang="en-US" sz="2956" dirty="0">
                  <a:solidFill>
                    <a:schemeClr val="bg1"/>
                  </a:solidFill>
                </a:rPr>
                <a:t>	</a:t>
              </a:r>
              <a:r>
                <a:rPr lang="en-US" sz="2364" dirty="0">
                  <a:solidFill>
                    <a:schemeClr val="bg1"/>
                  </a:solidFill>
                </a:rPr>
                <a:t>Rev Eng / Design 2D 3D</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8" y="1860799"/>
              <a:ext cx="2384251"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Hector Corpus</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 </a:t>
              </a:r>
            </a:p>
            <a:p>
              <a:r>
                <a:rPr lang="en-US" sz="3547" dirty="0">
                  <a:solidFill>
                    <a:schemeClr val="bg1"/>
                  </a:solidFill>
                </a:rPr>
                <a:t>	</a:t>
              </a:r>
              <a:r>
                <a:rPr lang="en-US" sz="2364" dirty="0">
                  <a:solidFill>
                    <a:schemeClr val="bg1"/>
                  </a:solidFill>
                </a:rPr>
                <a:t>Design 2D 3D / Geomagic ctrl</a:t>
              </a: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6511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Sauceda</a:t>
              </a:r>
            </a:p>
            <a:p>
              <a:r>
                <a:rPr lang="en-US" sz="3547" dirty="0">
                  <a:solidFill>
                    <a:schemeClr val="bg1"/>
                  </a:solidFill>
                </a:rPr>
                <a:t>	</a:t>
              </a:r>
              <a:r>
                <a:rPr lang="en-US" sz="2364" b="1" dirty="0">
                  <a:solidFill>
                    <a:schemeClr val="bg1"/>
                  </a:solidFill>
                </a:rPr>
                <a:t> </a:t>
              </a:r>
              <a:r>
                <a:rPr lang="en-US" sz="2660" b="1" dirty="0">
                  <a:solidFill>
                    <a:schemeClr val="bg1"/>
                  </a:solidFill>
                </a:rPr>
                <a:t>Elec- Mech Engr</a:t>
              </a:r>
              <a:r>
                <a:rPr lang="en-US" sz="2364" b="1" dirty="0">
                  <a:solidFill>
                    <a:schemeClr val="bg1"/>
                  </a:solidFill>
                </a:rPr>
                <a:t>, </a:t>
              </a:r>
              <a:r>
                <a:rPr lang="en-US" sz="1773" b="1" dirty="0">
                  <a:solidFill>
                    <a:schemeClr val="bg1"/>
                  </a:solidFill>
                </a:rPr>
                <a:t>PIIT MTY MEX</a:t>
              </a:r>
            </a:p>
            <a:p>
              <a:r>
                <a:rPr lang="en-US" sz="2956" dirty="0">
                  <a:solidFill>
                    <a:schemeClr val="bg1"/>
                  </a:solidFill>
                </a:rPr>
                <a:t>	</a:t>
              </a:r>
              <a:r>
                <a:rPr lang="en-US" sz="2364" dirty="0">
                  <a:solidFill>
                    <a:schemeClr val="bg1"/>
                  </a:solidFill>
                </a:rPr>
                <a:t>Plastics/QVE -COS</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3693326" y="1077167"/>
              <a:ext cx="2267559"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612323" y="2669950"/>
              <a:ext cx="2267558" cy="5948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796672"/>
              <a:ext cx="381664" cy="477079"/>
            </a:xfrm>
            <a:prstGeom prst="rect">
              <a:avLst/>
            </a:prstGeom>
          </p:spPr>
        </p:pic>
      </p:grpSp>
      <p:pic>
        <p:nvPicPr>
          <p:cNvPr id="7" name="Picture 6">
            <a:extLst>
              <a:ext uri="{FF2B5EF4-FFF2-40B4-BE49-F238E27FC236}">
                <a16:creationId xmlns:a16="http://schemas.microsoft.com/office/drawing/2014/main" id="{A749B879-CD69-43BF-8C40-DB35526C5554}"/>
              </a:ext>
            </a:extLst>
          </p:cNvPr>
          <p:cNvPicPr>
            <a:picLocks noChangeAspect="1"/>
          </p:cNvPicPr>
          <p:nvPr/>
        </p:nvPicPr>
        <p:blipFill>
          <a:blip r:embed="rId4"/>
          <a:stretch>
            <a:fillRect/>
          </a:stretch>
        </p:blipFill>
        <p:spPr>
          <a:xfrm>
            <a:off x="11828946" y="2709897"/>
            <a:ext cx="2386614" cy="238661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3B5243E7-8BC5-4B57-AE10-ADD1FCE6A721}"/>
              </a:ext>
            </a:extLst>
          </p:cNvPr>
          <p:cNvPicPr>
            <a:picLocks noChangeAspect="1"/>
          </p:cNvPicPr>
          <p:nvPr/>
        </p:nvPicPr>
        <p:blipFill>
          <a:blip r:embed="rId5"/>
          <a:stretch>
            <a:fillRect/>
          </a:stretch>
        </p:blipFill>
        <p:spPr>
          <a:xfrm>
            <a:off x="3361615" y="6151338"/>
            <a:ext cx="2131488" cy="2152697"/>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EB2C1E89-9752-4507-8DE5-B23D1183C9D8}"/>
              </a:ext>
            </a:extLst>
          </p:cNvPr>
          <p:cNvPicPr>
            <a:picLocks noChangeAspect="1"/>
          </p:cNvPicPr>
          <p:nvPr/>
        </p:nvPicPr>
        <p:blipFill>
          <a:blip r:embed="rId6"/>
          <a:stretch>
            <a:fillRect/>
          </a:stretch>
        </p:blipFill>
        <p:spPr>
          <a:xfrm>
            <a:off x="3325910" y="8489440"/>
            <a:ext cx="2202897" cy="22469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3BE583F0-B9B5-4EA2-9E96-C976D7C77F46}"/>
              </a:ext>
            </a:extLst>
          </p:cNvPr>
          <p:cNvPicPr>
            <a:picLocks noChangeAspect="1"/>
          </p:cNvPicPr>
          <p:nvPr/>
        </p:nvPicPr>
        <p:blipFill>
          <a:blip r:embed="rId7"/>
          <a:stretch>
            <a:fillRect/>
          </a:stretch>
        </p:blipFill>
        <p:spPr>
          <a:xfrm>
            <a:off x="3368382" y="10958851"/>
            <a:ext cx="2085307" cy="21377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2140A66B-BFD5-4EC1-936F-A29B1EF8CD24}"/>
              </a:ext>
            </a:extLst>
          </p:cNvPr>
          <p:cNvPicPr>
            <a:picLocks noChangeAspect="1"/>
          </p:cNvPicPr>
          <p:nvPr/>
        </p:nvPicPr>
        <p:blipFill>
          <a:blip r:embed="rId8"/>
          <a:stretch>
            <a:fillRect/>
          </a:stretch>
        </p:blipFill>
        <p:spPr>
          <a:xfrm>
            <a:off x="12027252" y="6108995"/>
            <a:ext cx="2148308" cy="2137564"/>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B45FD716-DF16-49E5-8489-ACCD5186DEE1}"/>
              </a:ext>
            </a:extLst>
          </p:cNvPr>
          <p:cNvPicPr>
            <a:picLocks noChangeAspect="1"/>
          </p:cNvPicPr>
          <p:nvPr/>
        </p:nvPicPr>
        <p:blipFill>
          <a:blip r:embed="rId9"/>
          <a:stretch>
            <a:fillRect/>
          </a:stretch>
        </p:blipFill>
        <p:spPr>
          <a:xfrm>
            <a:off x="11986213" y="8463239"/>
            <a:ext cx="2189346" cy="2178345"/>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9789F828-F9B7-47E1-8D05-75BE7AAA6709}"/>
              </a:ext>
            </a:extLst>
          </p:cNvPr>
          <p:cNvPicPr>
            <a:picLocks noChangeAspect="1"/>
          </p:cNvPicPr>
          <p:nvPr/>
        </p:nvPicPr>
        <p:blipFill>
          <a:blip r:embed="rId10"/>
          <a:stretch>
            <a:fillRect/>
          </a:stretch>
        </p:blipFill>
        <p:spPr>
          <a:xfrm>
            <a:off x="12000405" y="10896281"/>
            <a:ext cx="2102458" cy="211281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DA09E752-E394-466C-982D-4DAD8D12F5C3}"/>
              </a:ext>
            </a:extLst>
          </p:cNvPr>
          <p:cNvPicPr>
            <a:picLocks noChangeAspect="1"/>
          </p:cNvPicPr>
          <p:nvPr/>
        </p:nvPicPr>
        <p:blipFill>
          <a:blip r:embed="rId11"/>
          <a:stretch>
            <a:fillRect/>
          </a:stretch>
        </p:blipFill>
        <p:spPr>
          <a:xfrm>
            <a:off x="20781571" y="6130184"/>
            <a:ext cx="2133686" cy="2102000"/>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AAC505D9-916F-4117-ACD3-47AEDB4E15EC}"/>
              </a:ext>
            </a:extLst>
          </p:cNvPr>
          <p:cNvPicPr>
            <a:picLocks noChangeAspect="1"/>
          </p:cNvPicPr>
          <p:nvPr/>
        </p:nvPicPr>
        <p:blipFill>
          <a:blip r:embed="rId12"/>
          <a:stretch>
            <a:fillRect/>
          </a:stretch>
        </p:blipFill>
        <p:spPr>
          <a:xfrm>
            <a:off x="20765039" y="8488159"/>
            <a:ext cx="2109389" cy="219047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1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a:t>Page </a:t>
            </a:r>
            <a:fld id="{5A9C12DC-491F-9444-86A2-13AC5C62A2FC}" type="slidenum">
              <a:rPr lang="en-US" smtClean="0"/>
              <a:pPr/>
              <a:t>9</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D5B300DB-1946-4F67-A230-36C35BA8BA8D}"/>
              </a:ext>
            </a:extLst>
          </p:cNvPr>
          <p:cNvSpPr txBox="1"/>
          <p:nvPr/>
        </p:nvSpPr>
        <p:spPr>
          <a:xfrm>
            <a:off x="5153169" y="650010"/>
            <a:ext cx="22158060"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Tools Process Mgt, Resource Coordination</a:t>
            </a:r>
            <a:endParaRPr lang="en-US" sz="8276" dirty="0"/>
          </a:p>
        </p:txBody>
      </p:sp>
      <p:grpSp>
        <p:nvGrpSpPr>
          <p:cNvPr id="64" name="Group 63">
            <a:extLst>
              <a:ext uri="{FF2B5EF4-FFF2-40B4-BE49-F238E27FC236}">
                <a16:creationId xmlns:a16="http://schemas.microsoft.com/office/drawing/2014/main" id="{F6E106E6-B447-4F3C-B876-C1D290DAC38F}"/>
              </a:ext>
            </a:extLst>
          </p:cNvPr>
          <p:cNvGrpSpPr/>
          <p:nvPr/>
        </p:nvGrpSpPr>
        <p:grpSpPr>
          <a:xfrm>
            <a:off x="3235220" y="2797815"/>
            <a:ext cx="25166621" cy="10600351"/>
            <a:chOff x="330308" y="996704"/>
            <a:chExt cx="8515022" cy="3586585"/>
          </a:xfrm>
        </p:grpSpPr>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1708339" y="1943187"/>
              <a:ext cx="59699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1708339" y="1946011"/>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4689877" y="1721838"/>
              <a:ext cx="0" cy="23619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3579993" y="1010989"/>
              <a:ext cx="2324897"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grpSp>
          <p:nvGrpSpPr>
            <p:cNvPr id="9" name="Group 8">
              <a:extLst>
                <a:ext uri="{FF2B5EF4-FFF2-40B4-BE49-F238E27FC236}">
                  <a16:creationId xmlns:a16="http://schemas.microsoft.com/office/drawing/2014/main" id="{7371E9EB-7787-454F-B574-0F8480F3484E}"/>
                </a:ext>
              </a:extLst>
            </p:cNvPr>
            <p:cNvGrpSpPr/>
            <p:nvPr/>
          </p:nvGrpSpPr>
          <p:grpSpPr>
            <a:xfrm>
              <a:off x="3350517" y="2106457"/>
              <a:ext cx="2556607" cy="705678"/>
              <a:chOff x="6184520" y="2106826"/>
              <a:chExt cx="2556607" cy="705678"/>
            </a:xfrm>
          </p:grpSpPr>
          <p:sp>
            <p:nvSpPr>
              <p:cNvPr id="13" name="TextBox 12">
                <a:extLst>
                  <a:ext uri="{FF2B5EF4-FFF2-40B4-BE49-F238E27FC236}">
                    <a16:creationId xmlns:a16="http://schemas.microsoft.com/office/drawing/2014/main" id="{141464E2-B99B-49C7-B397-04671016CD55}"/>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4" name="Oval 13">
                <a:extLst>
                  <a:ext uri="{FF2B5EF4-FFF2-40B4-BE49-F238E27FC236}">
                    <a16:creationId xmlns:a16="http://schemas.microsoft.com/office/drawing/2014/main" id="{55BEE8A3-00DB-4B74-B334-A9C61E4F746B}"/>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grpSp>
          <p:nvGrpSpPr>
            <p:cNvPr id="11" name="Group 10">
              <a:extLst>
                <a:ext uri="{FF2B5EF4-FFF2-40B4-BE49-F238E27FC236}">
                  <a16:creationId xmlns:a16="http://schemas.microsoft.com/office/drawing/2014/main" id="{F35C6E3E-64A0-4FFC-885C-ABFAC344EACD}"/>
                </a:ext>
              </a:extLst>
            </p:cNvPr>
            <p:cNvGrpSpPr/>
            <p:nvPr/>
          </p:nvGrpSpPr>
          <p:grpSpPr>
            <a:xfrm>
              <a:off x="3344562" y="3008664"/>
              <a:ext cx="2562562" cy="705678"/>
              <a:chOff x="6267485" y="1243558"/>
              <a:chExt cx="2562562" cy="705678"/>
            </a:xfrm>
          </p:grpSpPr>
          <p:sp>
            <p:nvSpPr>
              <p:cNvPr id="15" name="TextBox 14">
                <a:extLst>
                  <a:ext uri="{FF2B5EF4-FFF2-40B4-BE49-F238E27FC236}">
                    <a16:creationId xmlns:a16="http://schemas.microsoft.com/office/drawing/2014/main" id="{0B7D6DB8-04B9-462C-B570-D043F1DCBEB5}"/>
                  </a:ext>
                </a:extLst>
              </p:cNvPr>
              <p:cNvSpPr txBox="1"/>
              <p:nvPr/>
            </p:nvSpPr>
            <p:spPr>
              <a:xfrm>
                <a:off x="6542331" y="1243558"/>
                <a:ext cx="228771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Devany Ibarra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6267485" y="124355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3147077" y="2468399"/>
              <a:ext cx="9836" cy="17620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3156913" y="2468507"/>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9CD36F4-632E-4982-8930-CB7E6F146DB6}"/>
                </a:ext>
              </a:extLst>
            </p:cNvPr>
            <p:cNvCxnSpPr>
              <a:cxnSpLocks/>
            </p:cNvCxnSpPr>
            <p:nvPr/>
          </p:nvCxnSpPr>
          <p:spPr>
            <a:xfrm>
              <a:off x="1747891" y="2815537"/>
              <a:ext cx="0" cy="5898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3156913" y="340537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615E2E18-26FF-42D9-A54B-28F487C272DA}"/>
                </a:ext>
              </a:extLst>
            </p:cNvPr>
            <p:cNvGrpSpPr/>
            <p:nvPr/>
          </p:nvGrpSpPr>
          <p:grpSpPr>
            <a:xfrm>
              <a:off x="6288723" y="2115560"/>
              <a:ext cx="2556607" cy="705678"/>
              <a:chOff x="6184520" y="2106826"/>
              <a:chExt cx="2556607" cy="705678"/>
            </a:xfrm>
          </p:grpSpPr>
          <p:sp>
            <p:nvSpPr>
              <p:cNvPr id="47" name="TextBox 46">
                <a:extLst>
                  <a:ext uri="{FF2B5EF4-FFF2-40B4-BE49-F238E27FC236}">
                    <a16:creationId xmlns:a16="http://schemas.microsoft.com/office/drawing/2014/main" id="{2B181B2B-9C8D-4DAE-B615-D77FE5BE8C59}"/>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Fabiola Salas</a:t>
                </a:r>
              </a:p>
              <a:p>
                <a:pPr algn="just"/>
                <a:r>
                  <a:rPr lang="en-US" sz="3547" b="1" dirty="0">
                    <a:solidFill>
                      <a:schemeClr val="bg1"/>
                    </a:solidFill>
                  </a:rPr>
                  <a:t>           </a:t>
                </a:r>
                <a:r>
                  <a:rPr lang="en-US" sz="2364" b="1" dirty="0">
                    <a:solidFill>
                      <a:schemeClr val="bg1"/>
                    </a:solidFill>
                  </a:rPr>
                  <a:t>Project Mgmt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069" b="1" dirty="0">
                    <a:solidFill>
                      <a:schemeClr val="bg1"/>
                    </a:solidFill>
                  </a:rPr>
                  <a:t>Samples Tracking</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grpSp>
          <p:nvGrpSpPr>
            <p:cNvPr id="50" name="Group 49">
              <a:extLst>
                <a:ext uri="{FF2B5EF4-FFF2-40B4-BE49-F238E27FC236}">
                  <a16:creationId xmlns:a16="http://schemas.microsoft.com/office/drawing/2014/main" id="{5217FB71-F837-4A53-99FD-53AEBB5DF97F}"/>
                </a:ext>
              </a:extLst>
            </p:cNvPr>
            <p:cNvGrpSpPr/>
            <p:nvPr/>
          </p:nvGrpSpPr>
          <p:grpSpPr>
            <a:xfrm>
              <a:off x="3366803" y="3877611"/>
              <a:ext cx="2556607" cy="705678"/>
              <a:chOff x="6184520" y="2106826"/>
              <a:chExt cx="2556607" cy="705678"/>
            </a:xfrm>
          </p:grpSpPr>
          <p:sp>
            <p:nvSpPr>
              <p:cNvPr id="51" name="TextBox 50">
                <a:extLst>
                  <a:ext uri="{FF2B5EF4-FFF2-40B4-BE49-F238E27FC236}">
                    <a16:creationId xmlns:a16="http://schemas.microsoft.com/office/drawing/2014/main" id="{7DBFB692-F2B8-4267-A64A-C1F751502B4B}"/>
                  </a:ext>
                </a:extLst>
              </p:cNvPr>
              <p:cNvSpPr txBox="1"/>
              <p:nvPr/>
            </p:nvSpPr>
            <p:spPr>
              <a:xfrm>
                <a:off x="6420271" y="2121111"/>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6184520" y="210682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grpSp>
          <p:nvGrpSpPr>
            <p:cNvPr id="57" name="Group 56">
              <a:extLst>
                <a:ext uri="{FF2B5EF4-FFF2-40B4-BE49-F238E27FC236}">
                  <a16:creationId xmlns:a16="http://schemas.microsoft.com/office/drawing/2014/main" id="{FA1293B1-0279-435D-BCD3-9C0EA7B634EB}"/>
                </a:ext>
              </a:extLst>
            </p:cNvPr>
            <p:cNvGrpSpPr/>
            <p:nvPr/>
          </p:nvGrpSpPr>
          <p:grpSpPr>
            <a:xfrm>
              <a:off x="330308" y="2106457"/>
              <a:ext cx="2591545" cy="705678"/>
              <a:chOff x="621064" y="2086416"/>
              <a:chExt cx="2591545" cy="705678"/>
            </a:xfrm>
          </p:grpSpPr>
          <p:sp>
            <p:nvSpPr>
              <p:cNvPr id="55" name="TextBox 54">
                <a:extLst>
                  <a:ext uri="{FF2B5EF4-FFF2-40B4-BE49-F238E27FC236}">
                    <a16:creationId xmlns:a16="http://schemas.microsoft.com/office/drawing/2014/main" id="{B81AF20B-2097-46B3-9BA3-3DB822EE062A}"/>
                  </a:ext>
                </a:extLst>
              </p:cNvPr>
              <p:cNvSpPr txBox="1"/>
              <p:nvPr/>
            </p:nvSpPr>
            <p:spPr>
              <a:xfrm>
                <a:off x="891753" y="2106309"/>
                <a:ext cx="2320856"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621064" y="20864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a:p>
            </p:txBody>
          </p:sp>
        </p:gr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0309" y="2109988"/>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6575DE27-BC8F-4F05-AD32-4ED845E1AEC0}"/>
                </a:ext>
              </a:extLst>
            </p:cNvPr>
            <p:cNvCxnSpPr>
              <a:cxnSpLocks/>
            </p:cNvCxnSpPr>
            <p:nvPr/>
          </p:nvCxnSpPr>
          <p:spPr>
            <a:xfrm>
              <a:off x="3156913" y="4230450"/>
              <a:ext cx="18764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018C367-A790-44AF-908A-6B3927072A28}"/>
                </a:ext>
              </a:extLst>
            </p:cNvPr>
            <p:cNvCxnSpPr>
              <a:cxnSpLocks/>
            </p:cNvCxnSpPr>
            <p:nvPr/>
          </p:nvCxnSpPr>
          <p:spPr>
            <a:xfrm>
              <a:off x="1747891" y="3401046"/>
              <a:ext cx="14090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678255" y="1958034"/>
              <a:ext cx="0" cy="1747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3344562" y="99670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98" name="Picture 97">
              <a:extLst>
                <a:ext uri="{FF2B5EF4-FFF2-40B4-BE49-F238E27FC236}">
                  <a16:creationId xmlns:a16="http://schemas.microsoft.com/office/drawing/2014/main" id="{4102750D-AB96-456B-AA01-DF34B9B7FCD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11539" y="2223102"/>
              <a:ext cx="381664" cy="477079"/>
            </a:xfrm>
            <a:prstGeom prst="rect">
              <a:avLst/>
            </a:prstGeom>
          </p:spPr>
        </p:pic>
        <p:pic>
          <p:nvPicPr>
            <p:cNvPr id="99" name="Picture 98">
              <a:extLst>
                <a:ext uri="{FF2B5EF4-FFF2-40B4-BE49-F238E27FC236}">
                  <a16:creationId xmlns:a16="http://schemas.microsoft.com/office/drawing/2014/main" id="{5327B87E-0859-4DB6-80C2-5F7C9BF73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33780" y="3991910"/>
              <a:ext cx="381664" cy="477079"/>
            </a:xfrm>
            <a:prstGeom prst="rect">
              <a:avLst/>
            </a:prstGeom>
          </p:spPr>
        </p:pic>
      </p:gr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a:blip r:embed="rId4"/>
          <a:stretch>
            <a:fillRect/>
          </a:stretch>
        </p:blipFill>
        <p:spPr>
          <a:xfrm>
            <a:off x="12173650" y="2822269"/>
            <a:ext cx="2085419" cy="2025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8216F435-185B-4ECA-80BF-B246C28148D8}"/>
              </a:ext>
            </a:extLst>
          </p:cNvPr>
          <p:cNvPicPr>
            <a:picLocks noChangeAspect="1"/>
          </p:cNvPicPr>
          <p:nvPr/>
        </p:nvPicPr>
        <p:blipFill>
          <a:blip r:embed="rId5"/>
          <a:stretch>
            <a:fillRect/>
          </a:stretch>
        </p:blipFill>
        <p:spPr>
          <a:xfrm>
            <a:off x="12166514" y="8757156"/>
            <a:ext cx="2070053" cy="205990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FFCC1537-1977-47BC-8584-2049F0018194}"/>
              </a:ext>
            </a:extLst>
          </p:cNvPr>
          <p:cNvPicPr>
            <a:picLocks noChangeAspect="1"/>
          </p:cNvPicPr>
          <p:nvPr/>
        </p:nvPicPr>
        <p:blipFill>
          <a:blip r:embed="rId6"/>
          <a:stretch>
            <a:fillRect/>
          </a:stretch>
        </p:blipFill>
        <p:spPr>
          <a:xfrm>
            <a:off x="20855847" y="6104656"/>
            <a:ext cx="2094650" cy="210507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1579</Words>
  <Application>Microsoft Office PowerPoint</Application>
  <PresentationFormat>Custom</PresentationFormat>
  <Paragraphs>444</Paragraphs>
  <Slides>9</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2018-06-20T16:34:40Z</dcterms:modified>
</cp:coreProperties>
</file>